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Slides/_rels/notesSlide8.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41.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12.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19.xml.rels" ContentType="application/vnd.openxmlformats-package.relationships+xml"/>
  <Override PartName="/ppt/notesSlides/_rels/notesSlide26.xml.rels" ContentType="application/vnd.openxmlformats-package.relationships+xml"/>
  <Override PartName="/ppt/notesSlides/_rels/notesSlide11.xml.rels" ContentType="application/vnd.openxmlformats-package.relationships+xml"/>
  <Override PartName="/ppt/notesSlides/_rels/notesSlide39.xml.rels" ContentType="application/vnd.openxmlformats-package.relationships+xml"/>
  <Override PartName="/ppt/notesSlides/_rels/notesSlide24.xml.rels" ContentType="application/vnd.openxmlformats-package.relationships+xml"/>
  <Override PartName="/ppt/notesSlides/_rels/notesSlide35.xml.rels" ContentType="application/vnd.openxmlformats-package.relationships+xml"/>
  <Override PartName="/ppt/notesSlides/_rels/notesSlide44.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36.xml.rels" ContentType="application/vnd.openxmlformats-package.relationships+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5.xml.rels" ContentType="application/vnd.openxmlformats-package.relationships+xml"/>
  <Override PartName="/ppt/notesSlides/_rels/notesSlide37.xml.rels" ContentType="application/vnd.openxmlformats-package.relationships+xml"/>
  <Override PartName="/ppt/notesSlides/_rels/notesSlide22.xml.rels" ContentType="application/vnd.openxmlformats-package.relationships+xml"/>
  <Override PartName="/ppt/notesSlides/_rels/notesSlide31.xml.rels" ContentType="application/vnd.openxmlformats-package.relationships+xml"/>
  <Override PartName="/ppt/notesSlides/_rels/notesSlide6.xml.rels" ContentType="application/vnd.openxmlformats-package.relationships+xml"/>
  <Override PartName="/ppt/notesSlides/_rels/notesSlide38.xml.rels" ContentType="application/vnd.openxmlformats-package.relationships+xml"/>
  <Override PartName="/ppt/notesSlides/_rels/notesSlide23.xml.rels" ContentType="application/vnd.openxmlformats-package.relationships+xml"/>
  <Override PartName="/ppt/notesSlides/_rels/notesSlide32.xml.rels" ContentType="application/vnd.openxmlformats-package.relationships+xml"/>
  <Override PartName="/ppt/notesSlides/_rels/notesSlide7.xml.rels" ContentType="application/vnd.openxmlformats-package.relationships+xml"/>
  <Override PartName="/ppt/notesSlides/_rels/notesSlide33.xml.rels" ContentType="application/vnd.openxmlformats-package.relationships+xml"/>
  <Override PartName="/ppt/notesSlides/_rels/notesSlide42.xml.rels" ContentType="application/vnd.openxmlformats-package.relationships+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55.jpeg" ContentType="image/jpeg"/>
  <Override PartName="/ppt/media/image53.jpeg" ContentType="image/jpeg"/>
  <Override PartName="/ppt/media/image49.jpeg" ContentType="image/jpeg"/>
  <Override PartName="/ppt/media/image48.jpeg" ContentType="image/jpeg"/>
  <Override PartName="/ppt/media/image47.jpeg" ContentType="image/jpeg"/>
  <Override PartName="/ppt/media/image46.jpeg" ContentType="image/jpeg"/>
  <Override PartName="/ppt/media/image58.png" ContentType="image/png"/>
  <Override PartName="/ppt/media/image45.jpeg" ContentType="image/jpeg"/>
  <Override PartName="/ppt/media/image43.jpeg" ContentType="image/jpeg"/>
  <Override PartName="/ppt/media/image39.wmf" ContentType="image/x-wmf"/>
  <Override PartName="/ppt/media/image35.jpeg" ContentType="image/jpeg"/>
  <Override PartName="/ppt/media/image40.wmf" ContentType="image/x-wmf"/>
  <Override PartName="/ppt/media/image59.jpeg" ContentType="image/jpeg"/>
  <Override PartName="/ppt/media/image34.jpeg" ContentType="image/jpeg"/>
  <Override PartName="/ppt/media/image33.jpeg" ContentType="image/jpeg"/>
  <Override PartName="/ppt/media/image32.jpeg" ContentType="image/jpeg"/>
  <Override PartName="/ppt/media/image38.wmf" ContentType="image/x-wmf"/>
  <Override PartName="/ppt/media/image9.jpeg" ContentType="image/jpeg"/>
  <Override PartName="/ppt/media/image66.jpeg" ContentType="image/jpeg"/>
  <Override PartName="/ppt/media/hdphoto1.wdp" ContentType="image/vnd.ms-photo"/>
  <Override PartName="/ppt/media/image44.png" ContentType="image/png"/>
  <Override PartName="/ppt/media/image13.jpeg" ContentType="image/jpeg"/>
  <Override PartName="/ppt/media/image15.jpeg" ContentType="image/jpeg"/>
  <Override PartName="/ppt/media/image18.jpeg" ContentType="image/jpeg"/>
  <Override PartName="/ppt/media/hdphoto2.wdp" ContentType="image/vnd.ms-photo"/>
  <Override PartName="/ppt/media/image23.jpeg" ContentType="image/jpeg"/>
  <Override PartName="/ppt/media/image42.wmf" ContentType="image/x-wmf"/>
  <Override PartName="/ppt/media/image22.jpeg" ContentType="image/jpeg"/>
  <Override PartName="/ppt/media/image24.jpeg" ContentType="image/jpeg"/>
  <Override PartName="/ppt/media/image73.jpeg" ContentType="image/jpeg"/>
  <Override PartName="/ppt/media/image68.jpeg" ContentType="image/jpeg"/>
  <Override PartName="/ppt/media/image72.jpeg" ContentType="image/jpeg"/>
  <Override PartName="/ppt/media/image67.jpeg" ContentType="image/jpeg"/>
  <Override PartName="/ppt/media/image21.png" ContentType="image/png"/>
  <Override PartName="/ppt/media/image71.jpeg" ContentType="image/jpeg"/>
  <Override PartName="/ppt/media/image14.jpeg" ContentType="image/jpeg"/>
  <Override PartName="/ppt/media/image70.png" ContentType="image/png"/>
  <Override PartName="/ppt/media/image64.jpeg" ContentType="image/jpeg"/>
  <Override PartName="/ppt/media/image7.jpeg" ContentType="image/jpeg"/>
  <Override PartName="/ppt/media/image61.jpeg" ContentType="image/jpeg"/>
  <Override PartName="/ppt/media/image4.jpeg" ContentType="image/jpeg"/>
  <Override PartName="/ppt/media/image69.jpeg" ContentType="image/jpeg"/>
  <Override PartName="/ppt/media/image65.jpeg" ContentType="image/jpeg"/>
  <Override PartName="/ppt/media/image8.jpeg" ContentType="image/jpeg"/>
  <Override PartName="/ppt/media/image19.jpeg" ContentType="image/jpeg"/>
  <Override PartName="/ppt/media/image57.jpeg" ContentType="image/jpeg"/>
  <Override PartName="/ppt/media/image63.jpeg" ContentType="image/jpeg"/>
  <Override PartName="/ppt/media/image6.jpeg" ContentType="image/jpeg"/>
  <Override PartName="/ppt/media/image16.jpeg" ContentType="image/jpeg"/>
  <Override PartName="/ppt/media/image60.jpeg" ContentType="image/jpeg"/>
  <Override PartName="/ppt/media/image30.png" ContentType="image/png"/>
  <Override PartName="/ppt/media/image2.wmf" ContentType="image/x-wmf"/>
  <Override PartName="/ppt/media/image17.jpeg" ContentType="image/jpeg"/>
  <Override PartName="/ppt/media/image3.png" ContentType="image/png"/>
  <Override PartName="/ppt/media/image56.jpeg" ContentType="image/jpeg"/>
  <Override PartName="/ppt/media/image25.jpeg" ContentType="image/jpeg"/>
  <Override PartName="/ppt/media/image26.jpeg" ContentType="image/jpeg"/>
  <Override PartName="/ppt/media/image5.jpeg" ContentType="image/jpeg"/>
  <Override PartName="/ppt/media/image41.wmf" ContentType="image/x-wmf"/>
  <Override PartName="/ppt/media/image62.jpeg" ContentType="image/jpeg"/>
  <Override PartName="/ppt/media/hdphoto3.wdp" ContentType="image/vnd.ms-photo"/>
  <Override PartName="/ppt/media/image54.jpeg" ContentType="image/jpeg"/>
  <Override PartName="/ppt/media/image36.jpeg" ContentType="image/jpeg"/>
  <Override PartName="/ppt/media/image37.jpeg" ContentType="image/jpeg"/>
  <Override PartName="/ppt/media/image20.png" ContentType="image/png"/>
  <Override PartName="/ppt/media/image10.jpeg" ContentType="image/jpeg"/>
  <Override PartName="/ppt/media/image27.jpeg" ContentType="image/jpeg"/>
  <Override PartName="/ppt/media/image50.jpeg" ContentType="image/jpeg"/>
  <Override PartName="/ppt/media/image11.jpeg" ContentType="image/jpeg"/>
  <Override PartName="/ppt/media/image28.jpeg" ContentType="image/jpeg"/>
  <Override PartName="/ppt/media/image51.jpeg" ContentType="image/jpeg"/>
  <Override PartName="/ppt/media/image12.jpeg" ContentType="image/jpeg"/>
  <Override PartName="/ppt/media/image29.jpeg" ContentType="image/jpeg"/>
  <Override PartName="/ppt/media/image1.png" ContentType="image/png"/>
  <Override PartName="/ppt/media/image52.jpeg" ContentType="image/jpeg"/>
  <Override PartName="/ppt/media/image31.jpeg" ContentType="image/jpe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4.xml.rels" ContentType="application/vnd.openxmlformats-package.relationships+xml"/>
  <Override PartName="/ppt/slides/_rels/slide47.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6.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17340263" cy="97536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000" spc="-1" strike="noStrike">
                <a:solidFill>
                  <a:srgbClr val="ffffff"/>
                </a:solidFill>
                <a:latin typeface="Avenir Light"/>
              </a:rPr>
              <a:t>Click to move the slide</a:t>
            </a:r>
            <a:endParaRPr b="0" lang="en-US" sz="4000" spc="-1" strike="noStrike">
              <a:solidFill>
                <a:srgbClr val="ffffff"/>
              </a:solidFill>
              <a:latin typeface="Avenir Light"/>
            </a:endParaRPr>
          </a:p>
        </p:txBody>
      </p:sp>
      <p:sp>
        <p:nvSpPr>
          <p:cNvPr id="3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40"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41"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42"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43"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974B9EA5-8B73-4205-B39D-F2C6C5980A18}"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sldImg"/>
          </p:nvPr>
        </p:nvSpPr>
        <p:spPr>
          <a:xfrm>
            <a:off x="380880" y="685800"/>
            <a:ext cx="6095520" cy="3428640"/>
          </a:xfrm>
          <a:prstGeom prst="rect">
            <a:avLst/>
          </a:prstGeom>
          <a:ln w="0">
            <a:noFill/>
          </a:ln>
        </p:spPr>
      </p:sp>
      <p:sp>
        <p:nvSpPr>
          <p:cNvPr id="26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The result is two classrooms that are naturally lit, acoustically-calibrated, easy to find, technologically-upgraded, warm and inviting, and…</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sldImg"/>
          </p:nvPr>
        </p:nvSpPr>
        <p:spPr>
          <a:xfrm>
            <a:off x="380880" y="685800"/>
            <a:ext cx="6095520" cy="3428640"/>
          </a:xfrm>
          <a:prstGeom prst="rect">
            <a:avLst/>
          </a:prstGeom>
          <a:ln w="0">
            <a:noFill/>
          </a:ln>
        </p:spPr>
      </p:sp>
      <p:sp>
        <p:nvSpPr>
          <p:cNvPr id="26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The maple slats wrap down the west and east end walls of each classroom, one of which was designated as an AV wall with flat screen televisions and concealed media closets. </a:t>
            </a:r>
            <a:endParaRPr b="0" lang="en-US" sz="2400" spc="-1" strike="noStrike">
              <a:latin typeface="Arial"/>
            </a:endParaRPr>
          </a:p>
          <a:p>
            <a:pPr>
              <a:lnSpc>
                <a:spcPct val="100000"/>
              </a:lnSpc>
              <a:buNone/>
              <a:tabLst>
                <a:tab algn="l" pos="0"/>
              </a:tabLst>
            </a:pPr>
            <a:endParaRPr b="0" lang="en-US" sz="24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sldImg"/>
          </p:nvPr>
        </p:nvSpPr>
        <p:spPr>
          <a:xfrm>
            <a:off x="380880" y="685800"/>
            <a:ext cx="6095520" cy="3428640"/>
          </a:xfrm>
          <a:prstGeom prst="rect">
            <a:avLst/>
          </a:prstGeom>
          <a:ln w="0">
            <a:noFill/>
          </a:ln>
        </p:spPr>
      </p:sp>
      <p:sp>
        <p:nvSpPr>
          <p:cNvPr id="26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Along two sides of the deck, facing north and east, guardrails will transition into a series of wayside panels that will interpret the region’s geography and history. The arrangement will afford all visitors, regardless of their mobility, an experience of beholding the Wakarusa River Valley.</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380880" y="685800"/>
            <a:ext cx="6095520" cy="3428640"/>
          </a:xfrm>
          <a:prstGeom prst="rect">
            <a:avLst/>
          </a:prstGeom>
          <a:ln w="0">
            <a:noFill/>
          </a:ln>
        </p:spPr>
      </p:sp>
      <p:sp>
        <p:nvSpPr>
          <p:cNvPr id="26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Next week the studio will be breaking ground on the second project at Wells Overlook Park. The Polaris Pavilion will be a universally-accessible picnic structure nestled into a wooded area of the park.  At the conjunction of two main grids, the Polaris Pavilion will rest at the northern half of Wells Ridge Forest. Wells Ridge Trail will bisect the two pods while still integrating them to the rest of the park. Two screw laminated mass timber roofs will span over wooden screens and cantilever to the east as the hill flows down into the wooded grove.</a:t>
            </a:r>
            <a:endParaRPr b="0" lang="en-US" sz="2400" spc="-1" strike="noStrike">
              <a:latin typeface="Arial"/>
            </a:endParaRPr>
          </a:p>
          <a:p>
            <a:pPr>
              <a:lnSpc>
                <a:spcPct val="100000"/>
              </a:lnSpc>
              <a:buNone/>
              <a:tabLst>
                <a:tab algn="l" pos="0"/>
              </a:tabLst>
            </a:pPr>
            <a:endParaRPr b="0" lang="en-US" sz="24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sldImg"/>
          </p:nvPr>
        </p:nvSpPr>
        <p:spPr>
          <a:xfrm>
            <a:off x="380880" y="685800"/>
            <a:ext cx="6095520" cy="3428640"/>
          </a:xfrm>
          <a:prstGeom prst="rect">
            <a:avLst/>
          </a:prstGeom>
          <a:ln w="0">
            <a:noFill/>
          </a:ln>
        </p:spPr>
      </p:sp>
      <p:sp>
        <p:nvSpPr>
          <p:cNvPr id="26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Next week the studio will be breaking ground on the second project at Wells Overlook Park. The Polaris Pavilion will be a universally-accessible picnic structure nestled into a wooded area of the park.  At the conjunction of two main grids, the Polaris Pavilion will rest at the northern half of Wells Ridge Forest. Wells Ridge Trail will bisect the two pods while still integrating them to the rest of the park. Two screw laminated mass timber roofs will span over wooden screens and cantilever to the east as the hill flows down into the wooded grove.</a:t>
            </a:r>
            <a:endParaRPr b="0" lang="en-US" sz="2400" spc="-1" strike="noStrike">
              <a:latin typeface="Arial"/>
            </a:endParaRPr>
          </a:p>
          <a:p>
            <a:pPr>
              <a:lnSpc>
                <a:spcPct val="100000"/>
              </a:lnSpc>
              <a:buNone/>
              <a:tabLst>
                <a:tab algn="l" pos="0"/>
              </a:tabLst>
            </a:pPr>
            <a:endParaRPr b="0" lang="en-US" sz="24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sldImg"/>
          </p:nvPr>
        </p:nvSpPr>
        <p:spPr>
          <a:xfrm>
            <a:off x="380880" y="685800"/>
            <a:ext cx="6095520" cy="3428640"/>
          </a:xfrm>
          <a:prstGeom prst="rect">
            <a:avLst/>
          </a:prstGeom>
          <a:ln w="0">
            <a:noFill/>
          </a:ln>
        </p:spPr>
      </p:sp>
      <p:sp>
        <p:nvSpPr>
          <p:cNvPr id="27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000" spc="-1" strike="noStrike">
                <a:latin typeface="Arial"/>
              </a:rPr>
              <a:t>Let’s begin with Earth.</a:t>
            </a:r>
            <a:endParaRPr b="0" lang="en-US"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sldImg"/>
          </p:nvPr>
        </p:nvSpPr>
        <p:spPr>
          <a:xfrm>
            <a:off x="380880" y="685800"/>
            <a:ext cx="6095520" cy="3428640"/>
          </a:xfrm>
          <a:prstGeom prst="rect">
            <a:avLst/>
          </a:prstGeom>
          <a:ln w="0">
            <a:noFill/>
          </a:ln>
        </p:spPr>
      </p:sp>
      <p:sp>
        <p:nvSpPr>
          <p:cNvPr id="27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Soil particles are characterized by their size, from coarse to fine, and are generally divided into gravel, sand, silt, and clay, as depicted in this chart. </a:t>
            </a:r>
            <a:endParaRPr b="0" lang="en-US" sz="24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sldImg"/>
          </p:nvPr>
        </p:nvSpPr>
        <p:spPr>
          <a:xfrm>
            <a:off x="380880" y="685800"/>
            <a:ext cx="6095520" cy="3428640"/>
          </a:xfrm>
          <a:prstGeom prst="rect">
            <a:avLst/>
          </a:prstGeom>
          <a:ln w="0">
            <a:noFill/>
          </a:ln>
        </p:spPr>
      </p:sp>
      <p:sp>
        <p:nvSpPr>
          <p:cNvPr id="27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Let’s first start with gravel, which can describe particles ranging from 2.5” to a little larger than 1/16” in diameter. Here I have depicted an average-sized gravel particle, enlarged by 10 times. We all have a pretty good idea of what gravel looks and feels like, though, since you have likely experienced walking or driving along a gravel road, for example. Next, we have sands, which range from approximately 1/16” in diameter to 25 one-thousandths of an inch, in other words, pretty small…smaller than you can see with your naked eye. Again, here, for the sake of comparison, I am showing an average grain of sand, enlarged by 10. Now, to be clear, between this grain of gravel and this grain of sand, there are particles of every size increment, with the finest gravel being a merest fraction of an inch larger than the coarsest sand. Next, we come to the silts, which range from .0025” to .00015”. These particles are so small we can no longer refer to them by convenient units in the U.S customary system; even millimeters are much too large. Instead, we typically refer to these in microns. Silt grains cannot be distinguished to the naked eye, but when amassed, they form a soft, silky-smooth textured earth. Again, for the sake of comparison, I have enlarged an average sized grain of silt by 10, which you may or not be able to see on your screen. Finally, we come to the most fascinating classification of soil particles, the clays, which clock in at a mere four microns or smaller. What makes these particles so amazing though, is not their size, but rather their shape. Unlike gravel, sand, and silt, clay is not granular but rather consists of plate-like sheets with tetrahedral and octahedral morphologies, as seen here. These unique physical characteristics imbue clay with the ability to transform from malleable when wetted to a strong binder when dried, recovering its cohesive properties. Clay is the glue that holds soils together. </a:t>
            </a:r>
            <a:endParaRPr b="0" lang="en-US" sz="24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sldImg"/>
          </p:nvPr>
        </p:nvSpPr>
        <p:spPr>
          <a:xfrm>
            <a:off x="380880" y="685800"/>
            <a:ext cx="6095520" cy="3428640"/>
          </a:xfrm>
          <a:prstGeom prst="rect">
            <a:avLst/>
          </a:prstGeom>
          <a:ln w="0">
            <a:noFill/>
          </a:ln>
        </p:spPr>
      </p:sp>
      <p:sp>
        <p:nvSpPr>
          <p:cNvPr id="27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Any soil will consist of a wide variety of particle sizes, often spanning across the full spectrum of gravels to clays. However, the proportion of each particle size will determine the overall character of the soil, and here we typically use a classification system such as this one, to name the soil types, such as a Sandy Clay Loam, or a Silty Clay.</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Img"/>
          </p:nvPr>
        </p:nvSpPr>
        <p:spPr>
          <a:xfrm>
            <a:off x="380880" y="685800"/>
            <a:ext cx="6095520" cy="3428640"/>
          </a:xfrm>
          <a:prstGeom prst="rect">
            <a:avLst/>
          </a:prstGeom>
          <a:ln w="0">
            <a:noFill/>
          </a:ln>
        </p:spPr>
      </p:sp>
      <p:sp>
        <p:nvSpPr>
          <p:cNvPr id="27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Today, I am talking about earthen architecture, that is, earth used as a building material. In order to know if a soil is suitable to build with, one must conduct a series of tests, particularly since soil varies from place to place. The most basic test is to determine the particle size distribution, that is, how much gravel, sand, silt, or clay is in the soil. </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sldImg"/>
          </p:nvPr>
        </p:nvSpPr>
        <p:spPr>
          <a:xfrm>
            <a:off x="380880" y="685800"/>
            <a:ext cx="6095520" cy="3428640"/>
          </a:xfrm>
          <a:prstGeom prst="rect">
            <a:avLst/>
          </a:prstGeom>
          <a:ln w="0">
            <a:noFill/>
          </a:ln>
        </p:spPr>
      </p:sp>
      <p:sp>
        <p:nvSpPr>
          <p:cNvPr id="28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For earthen building materials,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you typically want a soil with a non-uniform particle size distribution,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and well graded, that is, containing particles of a wide range of sizes, evenly distributed.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We can illustrate this using a graph, such as this one. Allow me to illustrate why a non-uniform, well-graded soil is ideal. Our goal, when using earth as a building material, is to make it strong through densification and binding of the particles.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Imagine having particles of all one size, no matter how much you compact or vibrate the soil, you will always have void spaces between them of a relatively significant size.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Now imagine you added a smaller particle size to the mix and were able to completely densify the material, you can see here that we have far fewer voids relative to the mass of soil.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Yet again, if we add an even small particle size, we increase density, and so on. </a:t>
            </a:r>
            <a:endParaRPr b="0" lang="en-US" sz="24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sldImg"/>
          </p:nvPr>
        </p:nvSpPr>
        <p:spPr>
          <a:xfrm>
            <a:off x="380880" y="685800"/>
            <a:ext cx="6095520" cy="3428640"/>
          </a:xfrm>
          <a:prstGeom prst="rect">
            <a:avLst/>
          </a:prstGeom>
          <a:ln w="0">
            <a:noFill/>
          </a:ln>
        </p:spPr>
      </p:sp>
      <p:sp>
        <p:nvSpPr>
          <p:cNvPr id="28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Okay, next, we need to determine how much water, or moisture, to add to the soil.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If we try to compress dry soils together, we will find it difficult for the soil particles to slip past each other, especially if they are angular (which is also best if we want the particles to stay put once they have been densified).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So, we need to lubricate them.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However, too much lubrication can be a bad thing because water occupies space, and once the water dries, it will leave voids behind. Therefore, our goal is to add just enough moisture to lubricate all of the grains of soil, but without adding any excess moisture that will contribute to increased voids.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This we call surface saturation, or Optimum Moisture Content.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If we can determine the optimum moisture content, we can get closer to achieving maximum dry density, which will typically result in a stronger material.</a:t>
            </a:r>
            <a:endParaRPr b="0" lang="en-US" sz="24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380880" y="685800"/>
            <a:ext cx="6095520" cy="3428640"/>
          </a:xfrm>
          <a:prstGeom prst="rect">
            <a:avLst/>
          </a:prstGeom>
          <a:ln w="0">
            <a:noFill/>
          </a:ln>
        </p:spPr>
      </p:sp>
      <p:sp>
        <p:nvSpPr>
          <p:cNvPr id="28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Now we know what the soil is comprised of, and we know how much moisture to add to it to achieve maximum dry density.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Next, it is useful to know how plastic the soil is; by this I mean, the soil’s ability to undergo permanent deformation under stress without cracking.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 series of tests, called the Atterberg Limits, have been developed to determine a soils’ shrinkage, plastic, and liquid limits, and from here we can determine its Linear Shrinkage and its Plasticity Index.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Studies, such as the one where this flow chart comes from, have shown that these two characteristics, Linear Shrinkage and Plasticity Index, are perhaps the most accurate indicators of whether a soil will be suitable for at least certain types of earth building techniques. It is not always necessary to conduct all of these tests, but the more we know about a soil, the more confident we can be in its suitability for a given task.</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sldImg"/>
          </p:nvPr>
        </p:nvSpPr>
        <p:spPr>
          <a:xfrm>
            <a:off x="380880" y="685800"/>
            <a:ext cx="6095520" cy="3428640"/>
          </a:xfrm>
          <a:prstGeom prst="rect">
            <a:avLst/>
          </a:prstGeom>
          <a:ln w="0">
            <a:noFill/>
          </a:ln>
        </p:spPr>
      </p:sp>
      <p:sp>
        <p:nvSpPr>
          <p:cNvPr id="24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Avenir"/>
              </a:rPr>
              <a:t>With simple materials and basic forms, the Studio sought to create a work of architecture that reflects the beauty of the given context.</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sldImg"/>
          </p:nvPr>
        </p:nvSpPr>
        <p:spPr>
          <a:xfrm>
            <a:off x="380880" y="685800"/>
            <a:ext cx="6095520" cy="3428640"/>
          </a:xfrm>
          <a:prstGeom prst="rect">
            <a:avLst/>
          </a:prstGeom>
          <a:ln w="0">
            <a:noFill/>
          </a:ln>
        </p:spPr>
      </p:sp>
      <p:sp>
        <p:nvSpPr>
          <p:cNvPr id="28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Ultimately, one of the most important criteria for earth as a building material is its compressive strength.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The compressive strength is the maximum amount of compressive load a material can bear before fracturing; while tensile strength, on the other hand, can be visualized as the capacity of a material to resist being pulled apart. Most dense materials such as stone, brick, concrete, and earth have relatively high compressive strengths and relatively low tensile strengths. The low tensile strengths are typically addressed, if needed, with the addition of tensile reinforcement, such as steel bars in concrete, of natural fibers in mud brick. Here you can see a few rammed earth cylinders I prepared and crushed using a compressive strength load frame. </a:t>
            </a:r>
            <a:endParaRPr b="0" lang="en-US" sz="24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sldImg"/>
          </p:nvPr>
        </p:nvSpPr>
        <p:spPr>
          <a:xfrm>
            <a:off x="380880" y="685800"/>
            <a:ext cx="6095520" cy="3428640"/>
          </a:xfrm>
          <a:prstGeom prst="rect">
            <a:avLst/>
          </a:prstGeom>
          <a:ln w="0">
            <a:noFill/>
          </a:ln>
        </p:spPr>
      </p:sp>
      <p:sp>
        <p:nvSpPr>
          <p:cNvPr id="28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Now that we have examined the classification of soils are their particles, and the various ways to test soils for suitability as a building material, now I would like to briefly discuss the variety of techniques of earth architecture. Long before humans learned to sinter pulverized limestone into cement for use in concrete, we harnessed the binding power of clay to form earth into adobe bricks, cobb walls, and rammed earth. In fact, there are many earth building techniques; however, most of these can be classified into one of four categories: molded earth, sculpted earth, rammed earth, and compressed earth block. As you can see from this diagram, these techniques differ based on the primary method for acquiring strength (that is, through modest densification and drying or through more aggressive densification techniques) and also in the form they take, whether they are unitized or made monolithically. Let’s examine each one of these categories in a little more detail, and take a look at some examples.</a:t>
            </a:r>
            <a:endParaRPr b="0" lang="en-US" sz="24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sldImg"/>
          </p:nvPr>
        </p:nvSpPr>
        <p:spPr>
          <a:xfrm>
            <a:off x="380880" y="685800"/>
            <a:ext cx="6095520" cy="3428640"/>
          </a:xfrm>
          <a:prstGeom prst="rect">
            <a:avLst/>
          </a:prstGeom>
          <a:ln w="0">
            <a:noFill/>
          </a:ln>
        </p:spPr>
      </p:sp>
      <p:sp>
        <p:nvSpPr>
          <p:cNvPr id="29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Let’s start with Molded Earth, a term I am using to include mud bricks of all kinds, including the one you are probably most familiar with, Adobe.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These are characterized by being unitized, that is, made into standard modules to units, and sun dried. </a:t>
            </a:r>
            <a:endParaRPr b="0" lang="en-US" sz="24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sldImg"/>
          </p:nvPr>
        </p:nvSpPr>
        <p:spPr>
          <a:xfrm>
            <a:off x="380880" y="685800"/>
            <a:ext cx="6095520" cy="3428640"/>
          </a:xfrm>
          <a:prstGeom prst="rect">
            <a:avLst/>
          </a:prstGeom>
          <a:ln w="0">
            <a:noFill/>
          </a:ln>
        </p:spPr>
      </p:sp>
      <p:sp>
        <p:nvSpPr>
          <p:cNvPr id="29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Mud bricks are generally formed using a clayey soil kneaded together with a fibrous material such as straw, often using reusable molds to form standard-sized bricks.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These bricks are allowed to bake in the heat of the sun, which causes the water to evaporate out and allows the clay to bind the soil particles together. Consequently, mud bricks have very low embodied energy (that is, the amount of energy required to extract, fabricate, and implement a specific material). Low embodied energy is very good if we wish to be good stewards of the earth and if we wish to slow, halt, or even reverse climate change.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Due to the minimal amount of formwork required, mud bricks are relatively simple to make,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and because they are modular, they can also be relatively easy to use to construct building elements such as walls, vaults, or domes. However, due to their unitized nature, they do require craftspeople skilled in masonry techniques.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Also, due to their strength coming from modest kneading/compaction and sun drying, mud bricks are often not as strong as rammed or compressed earth building techniques. </a:t>
            </a:r>
            <a:endParaRPr b="0" lang="en-US" sz="24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sldImg"/>
          </p:nvPr>
        </p:nvSpPr>
        <p:spPr>
          <a:xfrm>
            <a:off x="380880" y="685800"/>
            <a:ext cx="6095520" cy="3428640"/>
          </a:xfrm>
          <a:prstGeom prst="rect">
            <a:avLst/>
          </a:prstGeom>
          <a:ln w="0">
            <a:noFill/>
          </a:ln>
        </p:spPr>
      </p:sp>
      <p:sp>
        <p:nvSpPr>
          <p:cNvPr id="29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Returning to the four techniques of earth architecture…</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380880" y="685800"/>
            <a:ext cx="6095520" cy="3428640"/>
          </a:xfrm>
          <a:prstGeom prst="rect">
            <a:avLst/>
          </a:prstGeom>
          <a:ln w="0">
            <a:noFill/>
          </a:ln>
        </p:spPr>
      </p:sp>
      <p:sp>
        <p:nvSpPr>
          <p:cNvPr id="29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a:t>
            </a:r>
            <a:r>
              <a:rPr b="0" lang="en-US" sz="2400" spc="-1" strike="noStrike">
                <a:solidFill>
                  <a:srgbClr val="000000"/>
                </a:solidFill>
                <a:latin typeface="Avenir"/>
                <a:ea typeface="ＭＳ Ｐゴシック"/>
              </a:rPr>
              <a:t>next, we examine Sculpted Earth,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that is, earth that gains its strength by drying in the sun, but unlike mud brick, is formed monolithically rather than in small standard-sized units.</a:t>
            </a:r>
            <a:endParaRPr b="0" lang="en-US" sz="24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sldImg"/>
          </p:nvPr>
        </p:nvSpPr>
        <p:spPr>
          <a:xfrm>
            <a:off x="380880" y="685800"/>
            <a:ext cx="6095520" cy="3428640"/>
          </a:xfrm>
          <a:prstGeom prst="rect">
            <a:avLst/>
          </a:prstGeom>
          <a:ln w="0">
            <a:noFill/>
          </a:ln>
        </p:spPr>
      </p:sp>
      <p:sp>
        <p:nvSpPr>
          <p:cNvPr id="29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Sculpted earth includes techniques such as cob or chineh, each differing slightly in mixture and technique. Here you can see a cob wall under construction. Each cob, or loaf, of earth is mixed with straw or similar fiber, and using a cob fork, the earth is thrown onto the emerging wall, where it is kneaded into the adjacent soil, often by someone walking, barefoot, across the top of the wall, back and forth. Once the wall reaches its desired height, its surface would be cut smooth using a large knife, and once dried, it would be plastered, similar to mud brick.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This technique is even lower in embodied energy than mud brick,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typically, due to its nearly complete lack of formwork.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It is also an extremely forgiving and generous construction technique, that often invites the community to participate.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Similar to mud brick, it is not as strong as compacted earthen materials, and it can be a slow and imprecise technique. However, its casual and approachable quality can be very appealing.</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380880" y="685800"/>
            <a:ext cx="6095520" cy="3428640"/>
          </a:xfrm>
          <a:prstGeom prst="rect">
            <a:avLst/>
          </a:prstGeom>
          <a:ln w="0">
            <a:noFill/>
          </a:ln>
        </p:spPr>
      </p:sp>
      <p:sp>
        <p:nvSpPr>
          <p:cNvPr id="30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000" spc="-1" strike="noStrike">
                <a:latin typeface="Arial"/>
              </a:rPr>
              <a:t>…</a:t>
            </a:r>
            <a:endParaRPr b="0" lang="en-US" sz="20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380880" y="685800"/>
            <a:ext cx="6095520" cy="3428640"/>
          </a:xfrm>
          <a:prstGeom prst="rect">
            <a:avLst/>
          </a:prstGeom>
          <a:ln w="0">
            <a:noFill/>
          </a:ln>
        </p:spPr>
      </p:sp>
      <p:sp>
        <p:nvSpPr>
          <p:cNvPr id="30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a:lnSpc>
                <a:spcPct val="125000"/>
              </a:lnSpc>
              <a:buNone/>
              <a:tabLst>
                <a:tab algn="l" pos="0"/>
              </a:tabLst>
            </a:pPr>
            <a:r>
              <a:rPr b="0" lang="en-US" sz="2400" spc="-1" strike="noStrike">
                <a:solidFill>
                  <a:srgbClr val="000000"/>
                </a:solidFill>
                <a:latin typeface="Avenir"/>
                <a:ea typeface="ＭＳ Ｐゴシック"/>
              </a:rPr>
              <a:t>And finally, we come to compressed earth block, </a:t>
            </a:r>
            <a:endParaRPr b="0" lang="en-US" sz="2400" spc="-1" strike="noStrike">
              <a:latin typeface="Arial"/>
            </a:endParaRPr>
          </a:p>
          <a:p>
            <a:pPr>
              <a:lnSpc>
                <a:spcPct val="125000"/>
              </a:lnSpc>
              <a:buNone/>
              <a:tabLst>
                <a:tab algn="l" pos="0"/>
              </a:tabLst>
            </a:pPr>
            <a:endParaRPr b="0" lang="en-US" sz="2400" spc="-1" strike="noStrike">
              <a:latin typeface="Arial"/>
            </a:endParaRPr>
          </a:p>
          <a:p>
            <a:pPr>
              <a:lnSpc>
                <a:spcPct val="125000"/>
              </a:lnSpc>
              <a:buNone/>
              <a:tabLst>
                <a:tab algn="l" pos="0"/>
              </a:tabLst>
            </a:pPr>
            <a:r>
              <a:rPr b="0" lang="en-US" sz="2400" spc="-1" strike="noStrike">
                <a:solidFill>
                  <a:srgbClr val="000000"/>
                </a:solidFill>
                <a:latin typeface="Avenir"/>
                <a:ea typeface="ＭＳ Ｐゴシック"/>
              </a:rPr>
              <a:t>the newest form of earth building. </a:t>
            </a:r>
            <a:endParaRPr b="0" lang="en-US" sz="2400" spc="-1" strike="noStrike">
              <a:latin typeface="Arial"/>
            </a:endParaRPr>
          </a:p>
          <a:p>
            <a:pPr>
              <a:lnSpc>
                <a:spcPct val="100000"/>
              </a:lnSpc>
              <a:buNone/>
              <a:tabLst>
                <a:tab algn="l" pos="0"/>
              </a:tabLst>
            </a:pPr>
            <a:endParaRPr b="0" lang="en-US" sz="24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sldImg"/>
          </p:nvPr>
        </p:nvSpPr>
        <p:spPr>
          <a:xfrm>
            <a:off x="380880" y="685800"/>
            <a:ext cx="6095520" cy="3428640"/>
          </a:xfrm>
          <a:prstGeom prst="rect">
            <a:avLst/>
          </a:prstGeom>
          <a:ln w="0">
            <a:noFill/>
          </a:ln>
        </p:spPr>
      </p:sp>
      <p:sp>
        <p:nvSpPr>
          <p:cNvPr id="30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Compressed earth blocks, or CEBs,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gain their strength through compaction using a specially designed machine which presses the soil into a defined shape. This technique tends to be much stronger than sundried techniques.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And since it is unitized, minimal to no formwork is required. Instead, more conventional masonry techniques are required.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Its modular nature allows CEBs to be produced off-site, which can result in increased quality control and a reduction in the impacts of inclement weather on construction schedules.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CEBs are typically stabilized with industrial admixtures for added strength and durability, but this has the adverse side-effect of increasing embodied energy as well. Still, CEBs represent a much more sustainable alternative to most other masonry units.</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sldImg"/>
          </p:nvPr>
        </p:nvSpPr>
        <p:spPr>
          <a:xfrm>
            <a:off x="380880" y="685800"/>
            <a:ext cx="6095520" cy="3428640"/>
          </a:xfrm>
          <a:prstGeom prst="rect">
            <a:avLst/>
          </a:prstGeom>
          <a:ln w="0">
            <a:noFill/>
          </a:ln>
        </p:spPr>
      </p:sp>
      <p:sp>
        <p:nvSpPr>
          <p:cNvPr id="24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Avenir"/>
              </a:rPr>
              <a:t>The angle of the wall was positioned so that visitors to the Field Station would easily see it upon approach.</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380880" y="685800"/>
            <a:ext cx="6095520" cy="3428640"/>
          </a:xfrm>
          <a:prstGeom prst="rect">
            <a:avLst/>
          </a:prstGeom>
          <a:ln w="0">
            <a:noFill/>
          </a:ln>
        </p:spPr>
      </p:sp>
      <p:sp>
        <p:nvSpPr>
          <p:cNvPr id="30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380880" y="685800"/>
            <a:ext cx="6095520" cy="3428640"/>
          </a:xfrm>
          <a:prstGeom prst="rect">
            <a:avLst/>
          </a:prstGeom>
          <a:ln w="0">
            <a:noFill/>
          </a:ln>
        </p:spPr>
      </p:sp>
      <p:sp>
        <p:nvSpPr>
          <p:cNvPr id="30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Next, we explore my preferred method, Rammed Earth,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which gains its strength through compaction and vibration, and used to create monolithic building elements. </a:t>
            </a:r>
            <a:endParaRPr b="0" lang="en-US" sz="24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sldImg"/>
          </p:nvPr>
        </p:nvSpPr>
        <p:spPr>
          <a:xfrm>
            <a:off x="380880" y="685800"/>
            <a:ext cx="6095520" cy="3428640"/>
          </a:xfrm>
          <a:prstGeom prst="rect">
            <a:avLst/>
          </a:prstGeom>
          <a:ln w="0">
            <a:noFill/>
          </a:ln>
        </p:spPr>
      </p:sp>
      <p:sp>
        <p:nvSpPr>
          <p:cNvPr id="31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&lt;video plays&gt;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Due to significantly increased compaction forces, rammed earth can be substantially stronger than molded and sculpted forms of earth building.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Its strength and durability can begin to rival more conventional industrial materials and assemblies.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The layering of rammed earth, if exposed, can contribute to its aesthetic appeal.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However, rammed earth requires robust formwork, which adds cost and embodied energy, may require more expensive equipment to reduce labor, but inevitably remains labor intensive. Rammed earth can be unstabilized, meaning used without any admixtures to increase strength, or it can be stabilized, usually with a small amount of Portland cement or lime. I will come back to stabilization a bit later.</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380880" y="685800"/>
            <a:ext cx="6095520" cy="3428640"/>
          </a:xfrm>
          <a:prstGeom prst="rect">
            <a:avLst/>
          </a:prstGeom>
          <a:ln w="0">
            <a:noFill/>
          </a:ln>
        </p:spPr>
      </p:sp>
      <p:sp>
        <p:nvSpPr>
          <p:cNvPr id="31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I will start just by mentioned one example of my material research before diving into a few of the designbuild projects.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 more substantial line of inquiry into biostabilization for me involves the use of microorganisms to strengthen the material. For this, I collaborated with researchers in soil science and geomicrobiology. </a:t>
            </a: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The basic idea was to take the standard process of making and testing rammed earth,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in a nutshell: 1) sourcing soils,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2) adding water,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3) compacting the soil,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and 4) testing its performance;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and marrying this with a process called microbially induced calcite precipitation, which in the lab, involves: 1) taking a microorganism, such as Sporosarcina pastuerii,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2) adding a source of calcium,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3) adding a source of urea, and </a:t>
            </a:r>
            <a:endParaRPr b="0" lang="en-US" sz="2400" spc="-1" strike="noStrike">
              <a:latin typeface="Arial"/>
            </a:endParaRPr>
          </a:p>
          <a:p>
            <a:pPr marL="216000" indent="-216000">
              <a:lnSpc>
                <a:spcPct val="100000"/>
              </a:lnSpc>
              <a:buNone/>
            </a:pPr>
            <a:endParaRPr b="0" lang="en-US" sz="2400" spc="-1" strike="noStrike">
              <a:latin typeface="Arial"/>
            </a:endParaRPr>
          </a:p>
          <a:p>
            <a:pPr marL="216000" indent="-216000">
              <a:lnSpc>
                <a:spcPct val="100000"/>
              </a:lnSpc>
              <a:buNone/>
            </a:pPr>
            <a:r>
              <a:rPr b="0" lang="en-US" sz="2400" spc="-1" strike="noStrike">
                <a:solidFill>
                  <a:srgbClr val="000000"/>
                </a:solidFill>
                <a:latin typeface="Avenir"/>
                <a:ea typeface="ＭＳ Ｐゴシック"/>
              </a:rPr>
              <a:t>4) adding this to soil. Basically, the urea causes the microorganisms to become hyperactive as they feed on it, which raises the pH levels in the soil and causes a chemical reaction with the calcium, which results in the formation of calcium carbonate, and eventually bonds the grains of soil together, forming a limestone-like matrix.</a:t>
            </a:r>
            <a:r>
              <a:rPr b="0" lang="en-US" sz="2000" spc="-1" strike="noStrike">
                <a:latin typeface="Avenir"/>
                <a:ea typeface="ＭＳ Ｐゴシック"/>
              </a:rPr>
              <a:t> </a:t>
            </a:r>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type="sldImg"/>
          </p:nvPr>
        </p:nvSpPr>
        <p:spPr>
          <a:xfrm>
            <a:off x="380880" y="685800"/>
            <a:ext cx="6095520" cy="3428640"/>
          </a:xfrm>
          <a:prstGeom prst="rect">
            <a:avLst/>
          </a:prstGeom>
          <a:ln w="0">
            <a:noFill/>
          </a:ln>
        </p:spPr>
      </p:sp>
      <p:sp>
        <p:nvSpPr>
          <p:cNvPr id="250"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Avenir"/>
              </a:rPr>
              <a:t>A novel double cantilever scheme was utilized to span the existing patio and provide ample shading. This part of the design evolved over the course of the construction. Originally intended to be made of long double cantilevering timbers, the roof had to be redesigned based on the limitations of budget and donated, reclaimed telephone pole timbers, which were simply not long enough.</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ldImg"/>
          </p:nvPr>
        </p:nvSpPr>
        <p:spPr>
          <a:xfrm>
            <a:off x="380880" y="685800"/>
            <a:ext cx="6095520" cy="3428640"/>
          </a:xfrm>
          <a:prstGeom prst="rect">
            <a:avLst/>
          </a:prstGeom>
          <a:ln w="0">
            <a:noFill/>
          </a:ln>
        </p:spPr>
      </p:sp>
      <p:sp>
        <p:nvSpPr>
          <p:cNvPr id="252"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Avenir"/>
              </a:rPr>
              <a:t>As one enters the pavilion - the gravel crunching underfoot - the smell of the charred wood mixes with the sweet smell of the roses nearby. The temperature and texture of the earthen elements contrast with the wooden ones.</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ldImg"/>
          </p:nvPr>
        </p:nvSpPr>
        <p:spPr>
          <a:xfrm>
            <a:off x="380880" y="685800"/>
            <a:ext cx="6095520" cy="3428640"/>
          </a:xfrm>
          <a:prstGeom prst="rect">
            <a:avLst/>
          </a:prstGeom>
          <a:ln w="0">
            <a:noFill/>
          </a:ln>
        </p:spPr>
      </p:sp>
      <p:sp>
        <p:nvSpPr>
          <p:cNvPr id="254"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The wall separating the retail shop/classroom from the café was removed and, in its place, a sixty-foot long cross-laminated timber (CLT) wall now provides warmth and tactility. </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sldImg"/>
          </p:nvPr>
        </p:nvSpPr>
        <p:spPr>
          <a:xfrm>
            <a:off x="380880" y="685800"/>
            <a:ext cx="6095520" cy="3428640"/>
          </a:xfrm>
          <a:prstGeom prst="rect">
            <a:avLst/>
          </a:prstGeom>
          <a:ln w="0">
            <a:noFill/>
          </a:ln>
        </p:spPr>
      </p:sp>
      <p:sp>
        <p:nvSpPr>
          <p:cNvPr id="256"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This adaptability is echoed by the café's integration with the art gallery via an operable telescoping sliding glass wall, alleviating the gallery's former lack of visibility and interaction. The contents of the gallery are now on full display; movement from one space to the other is fluid.</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sldImg"/>
          </p:nvPr>
        </p:nvSpPr>
        <p:spPr>
          <a:xfrm>
            <a:off x="380880" y="685800"/>
            <a:ext cx="6095520" cy="3428640"/>
          </a:xfrm>
          <a:prstGeom prst="rect">
            <a:avLst/>
          </a:prstGeom>
          <a:ln w="0">
            <a:noFill/>
          </a:ln>
        </p:spPr>
      </p:sp>
      <p:sp>
        <p:nvSpPr>
          <p:cNvPr id="258" name="PlaceHolder 2"/>
          <p:cNvSpPr>
            <a:spLocks noGrp="1"/>
          </p:cNvSpPr>
          <p:nvPr>
            <p:ph type="body"/>
          </p:nvPr>
        </p:nvSpPr>
        <p:spPr>
          <a:xfrm>
            <a:off x="914400" y="4343400"/>
            <a:ext cx="5028840" cy="4114440"/>
          </a:xfrm>
          <a:prstGeom prst="rect">
            <a:avLst/>
          </a:prstGeom>
          <a:noFill/>
          <a:ln w="0">
            <a:noFill/>
          </a:ln>
        </p:spPr>
        <p:txBody>
          <a:bodyPr numCol="1" spcCol="0" anchor="t">
            <a:noAutofit/>
          </a:bodyPr>
          <a:p>
            <a:pPr marL="216000" indent="-216000">
              <a:lnSpc>
                <a:spcPct val="100000"/>
              </a:lnSpc>
              <a:buNone/>
            </a:pPr>
            <a:r>
              <a:rPr b="0" lang="en-US" sz="2400" spc="-1" strike="noStrike">
                <a:solidFill>
                  <a:srgbClr val="000000"/>
                </a:solidFill>
                <a:latin typeface="Avenir"/>
                <a:ea typeface="ＭＳ Ｐゴシック"/>
              </a:rPr>
              <a:t>In the "up" position, sight lines and access to natural light and views across the studio are uninterrupted and the Hackberry work surface is available for use. </a:t>
            </a:r>
            <a:endParaRPr b="0" lang="en-US" sz="2400" spc="-1" strike="noStrike">
              <a:latin typeface="Arial"/>
            </a:endParaRPr>
          </a:p>
          <a:p>
            <a:pPr marL="216000" indent="-216000">
              <a:lnSpc>
                <a:spcPct val="100000"/>
              </a:lnSpc>
              <a:buNone/>
            </a:pPr>
            <a:endParaRPr b="0" lang="en-US" sz="2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24" name="PlaceHolder 2"/>
          <p:cNvSpPr>
            <a:spLocks noGrp="1"/>
          </p:cNvSpPr>
          <p:nvPr>
            <p:ph/>
          </p:nvPr>
        </p:nvSpPr>
        <p:spPr>
          <a:xfrm>
            <a:off x="880560" y="3416400"/>
            <a:ext cx="1557864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25" name="PlaceHolder 3"/>
          <p:cNvSpPr>
            <a:spLocks noGrp="1"/>
          </p:cNvSpPr>
          <p:nvPr>
            <p:ph/>
          </p:nvPr>
        </p:nvSpPr>
        <p:spPr>
          <a:xfrm>
            <a:off x="880560" y="3880800"/>
            <a:ext cx="1557864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27" name="PlaceHolder 2"/>
          <p:cNvSpPr>
            <a:spLocks noGrp="1"/>
          </p:cNvSpPr>
          <p:nvPr>
            <p:ph/>
          </p:nvPr>
        </p:nvSpPr>
        <p:spPr>
          <a:xfrm>
            <a:off x="88056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28" name="PlaceHolder 3"/>
          <p:cNvSpPr>
            <a:spLocks noGrp="1"/>
          </p:cNvSpPr>
          <p:nvPr>
            <p:ph/>
          </p:nvPr>
        </p:nvSpPr>
        <p:spPr>
          <a:xfrm>
            <a:off x="886320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29" name="PlaceHolder 4"/>
          <p:cNvSpPr>
            <a:spLocks noGrp="1"/>
          </p:cNvSpPr>
          <p:nvPr>
            <p:ph/>
          </p:nvPr>
        </p:nvSpPr>
        <p:spPr>
          <a:xfrm>
            <a:off x="880560" y="38808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30" name="PlaceHolder 5"/>
          <p:cNvSpPr>
            <a:spLocks noGrp="1"/>
          </p:cNvSpPr>
          <p:nvPr>
            <p:ph/>
          </p:nvPr>
        </p:nvSpPr>
        <p:spPr>
          <a:xfrm>
            <a:off x="8863200" y="38808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32" name="PlaceHolder 2"/>
          <p:cNvSpPr>
            <a:spLocks noGrp="1"/>
          </p:cNvSpPr>
          <p:nvPr>
            <p:ph/>
          </p:nvPr>
        </p:nvSpPr>
        <p:spPr>
          <a:xfrm>
            <a:off x="880560" y="34164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
        <p:nvSpPr>
          <p:cNvPr id="33" name="PlaceHolder 3"/>
          <p:cNvSpPr>
            <a:spLocks noGrp="1"/>
          </p:cNvSpPr>
          <p:nvPr>
            <p:ph/>
          </p:nvPr>
        </p:nvSpPr>
        <p:spPr>
          <a:xfrm>
            <a:off x="6148080" y="34164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
        <p:nvSpPr>
          <p:cNvPr id="34" name="PlaceHolder 4"/>
          <p:cNvSpPr>
            <a:spLocks noGrp="1"/>
          </p:cNvSpPr>
          <p:nvPr>
            <p:ph/>
          </p:nvPr>
        </p:nvSpPr>
        <p:spPr>
          <a:xfrm>
            <a:off x="11415600" y="34164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
        <p:nvSpPr>
          <p:cNvPr id="35" name="PlaceHolder 5"/>
          <p:cNvSpPr>
            <a:spLocks noGrp="1"/>
          </p:cNvSpPr>
          <p:nvPr>
            <p:ph/>
          </p:nvPr>
        </p:nvSpPr>
        <p:spPr>
          <a:xfrm>
            <a:off x="880560" y="38808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
        <p:nvSpPr>
          <p:cNvPr id="36" name="PlaceHolder 6"/>
          <p:cNvSpPr>
            <a:spLocks noGrp="1"/>
          </p:cNvSpPr>
          <p:nvPr>
            <p:ph/>
          </p:nvPr>
        </p:nvSpPr>
        <p:spPr>
          <a:xfrm>
            <a:off x="6148080" y="38808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
        <p:nvSpPr>
          <p:cNvPr id="37" name="PlaceHolder 7"/>
          <p:cNvSpPr>
            <a:spLocks noGrp="1"/>
          </p:cNvSpPr>
          <p:nvPr>
            <p:ph/>
          </p:nvPr>
        </p:nvSpPr>
        <p:spPr>
          <a:xfrm>
            <a:off x="11415600" y="3880800"/>
            <a:ext cx="5016240" cy="423720"/>
          </a:xfrm>
          <a:prstGeom prst="rect">
            <a:avLst/>
          </a:prstGeom>
          <a:noFill/>
          <a:ln w="0">
            <a:noFill/>
          </a:ln>
        </p:spPr>
        <p:txBody>
          <a:bodyPr lIns="0" rIns="0" tIns="0" bIns="0" anchor="t">
            <a:normAutofit fontScale="58000"/>
          </a:bodyPr>
          <a:p>
            <a:endParaRPr b="0" lang="en-US" sz="4800" spc="-1" strike="noStrike">
              <a:solidFill>
                <a:srgbClr val="ffffff"/>
              </a:solidFill>
              <a:latin typeface="Avenir Ligh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3" name="PlaceHolder 2"/>
          <p:cNvSpPr>
            <a:spLocks noGrp="1"/>
          </p:cNvSpPr>
          <p:nvPr>
            <p:ph type="subTitle"/>
          </p:nvPr>
        </p:nvSpPr>
        <p:spPr>
          <a:xfrm>
            <a:off x="880560" y="3416400"/>
            <a:ext cx="15578640" cy="888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5" name="PlaceHolder 2"/>
          <p:cNvSpPr>
            <a:spLocks noGrp="1"/>
          </p:cNvSpPr>
          <p:nvPr>
            <p:ph/>
          </p:nvPr>
        </p:nvSpPr>
        <p:spPr>
          <a:xfrm>
            <a:off x="880560" y="3416400"/>
            <a:ext cx="15578640" cy="888480"/>
          </a:xfrm>
          <a:prstGeom prst="rect">
            <a:avLst/>
          </a:prstGeom>
          <a:noFill/>
          <a:ln w="0">
            <a:noFill/>
          </a:ln>
        </p:spPr>
        <p:txBody>
          <a:bodyPr lIns="0" rIns="0" tIns="0" bIns="0" anchor="t">
            <a:normAutofit/>
          </a:bodyPr>
          <a:p>
            <a:endParaRPr b="0" lang="en-US" sz="4800" spc="-1" strike="noStrike">
              <a:solidFill>
                <a:srgbClr val="ffffff"/>
              </a:solidFill>
              <a:latin typeface="Avenir Light"/>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7" name="PlaceHolder 2"/>
          <p:cNvSpPr>
            <a:spLocks noGrp="1"/>
          </p:cNvSpPr>
          <p:nvPr>
            <p:ph/>
          </p:nvPr>
        </p:nvSpPr>
        <p:spPr>
          <a:xfrm>
            <a:off x="880560" y="3416400"/>
            <a:ext cx="7602120" cy="888480"/>
          </a:xfrm>
          <a:prstGeom prst="rect">
            <a:avLst/>
          </a:prstGeom>
          <a:noFill/>
          <a:ln w="0">
            <a:noFill/>
          </a:ln>
        </p:spPr>
        <p:txBody>
          <a:bodyPr lIns="0" rIns="0" tIns="0" bIns="0" anchor="t">
            <a:normAutofit/>
          </a:bodyPr>
          <a:p>
            <a:endParaRPr b="0" lang="en-US" sz="4800" spc="-1" strike="noStrike">
              <a:solidFill>
                <a:srgbClr val="ffffff"/>
              </a:solidFill>
              <a:latin typeface="Avenir Light"/>
            </a:endParaRPr>
          </a:p>
        </p:txBody>
      </p:sp>
      <p:sp>
        <p:nvSpPr>
          <p:cNvPr id="8" name="PlaceHolder 3"/>
          <p:cNvSpPr>
            <a:spLocks noGrp="1"/>
          </p:cNvSpPr>
          <p:nvPr>
            <p:ph/>
          </p:nvPr>
        </p:nvSpPr>
        <p:spPr>
          <a:xfrm>
            <a:off x="8863200" y="3416400"/>
            <a:ext cx="7602120" cy="888480"/>
          </a:xfrm>
          <a:prstGeom prst="rect">
            <a:avLst/>
          </a:prstGeom>
          <a:noFill/>
          <a:ln w="0">
            <a:noFill/>
          </a:ln>
        </p:spPr>
        <p:txBody>
          <a:bodyPr lIns="0" rIns="0" tIns="0" bIns="0" anchor="t">
            <a:normAutofit/>
          </a:bodyPr>
          <a:p>
            <a:endParaRPr b="0" lang="en-US" sz="4800" spc="-1" strike="noStrike">
              <a:solidFill>
                <a:srgbClr val="ffffff"/>
              </a:solidFill>
              <a:latin typeface="Avenir Light"/>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80560" y="4292640"/>
            <a:ext cx="15578640" cy="103024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12" name="PlaceHolder 2"/>
          <p:cNvSpPr>
            <a:spLocks noGrp="1"/>
          </p:cNvSpPr>
          <p:nvPr>
            <p:ph/>
          </p:nvPr>
        </p:nvSpPr>
        <p:spPr>
          <a:xfrm>
            <a:off x="88056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13" name="PlaceHolder 3"/>
          <p:cNvSpPr>
            <a:spLocks noGrp="1"/>
          </p:cNvSpPr>
          <p:nvPr>
            <p:ph/>
          </p:nvPr>
        </p:nvSpPr>
        <p:spPr>
          <a:xfrm>
            <a:off x="8863200" y="3416400"/>
            <a:ext cx="7602120" cy="888480"/>
          </a:xfrm>
          <a:prstGeom prst="rect">
            <a:avLst/>
          </a:prstGeom>
          <a:noFill/>
          <a:ln w="0">
            <a:noFill/>
          </a:ln>
        </p:spPr>
        <p:txBody>
          <a:bodyPr lIns="0" rIns="0" tIns="0" bIns="0" anchor="t">
            <a:normAutofit/>
          </a:bodyPr>
          <a:p>
            <a:endParaRPr b="0" lang="en-US" sz="4800" spc="-1" strike="noStrike">
              <a:solidFill>
                <a:srgbClr val="ffffff"/>
              </a:solidFill>
              <a:latin typeface="Avenir Light"/>
            </a:endParaRPr>
          </a:p>
        </p:txBody>
      </p:sp>
      <p:sp>
        <p:nvSpPr>
          <p:cNvPr id="14" name="PlaceHolder 4"/>
          <p:cNvSpPr>
            <a:spLocks noGrp="1"/>
          </p:cNvSpPr>
          <p:nvPr>
            <p:ph/>
          </p:nvPr>
        </p:nvSpPr>
        <p:spPr>
          <a:xfrm>
            <a:off x="880560" y="38808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16" name="PlaceHolder 2"/>
          <p:cNvSpPr>
            <a:spLocks noGrp="1"/>
          </p:cNvSpPr>
          <p:nvPr>
            <p:ph/>
          </p:nvPr>
        </p:nvSpPr>
        <p:spPr>
          <a:xfrm>
            <a:off x="880560" y="3416400"/>
            <a:ext cx="7602120" cy="888480"/>
          </a:xfrm>
          <a:prstGeom prst="rect">
            <a:avLst/>
          </a:prstGeom>
          <a:noFill/>
          <a:ln w="0">
            <a:noFill/>
          </a:ln>
        </p:spPr>
        <p:txBody>
          <a:bodyPr lIns="0" rIns="0" tIns="0" bIns="0" anchor="t">
            <a:normAutofit/>
          </a:bodyPr>
          <a:p>
            <a:endParaRPr b="0" lang="en-US" sz="4800" spc="-1" strike="noStrike">
              <a:solidFill>
                <a:srgbClr val="ffffff"/>
              </a:solidFill>
              <a:latin typeface="Avenir Light"/>
            </a:endParaRPr>
          </a:p>
        </p:txBody>
      </p:sp>
      <p:sp>
        <p:nvSpPr>
          <p:cNvPr id="17" name="PlaceHolder 3"/>
          <p:cNvSpPr>
            <a:spLocks noGrp="1"/>
          </p:cNvSpPr>
          <p:nvPr>
            <p:ph/>
          </p:nvPr>
        </p:nvSpPr>
        <p:spPr>
          <a:xfrm>
            <a:off x="886320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18" name="PlaceHolder 4"/>
          <p:cNvSpPr>
            <a:spLocks noGrp="1"/>
          </p:cNvSpPr>
          <p:nvPr>
            <p:ph/>
          </p:nvPr>
        </p:nvSpPr>
        <p:spPr>
          <a:xfrm>
            <a:off x="8863200" y="38808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80560" y="4292640"/>
            <a:ext cx="15578640" cy="2222280"/>
          </a:xfrm>
          <a:prstGeom prst="rect">
            <a:avLst/>
          </a:prstGeom>
          <a:noFill/>
          <a:ln w="0">
            <a:noFill/>
          </a:ln>
        </p:spPr>
        <p:txBody>
          <a:bodyPr lIns="0" rIns="0" tIns="0" bIns="0" anchor="ctr">
            <a:noAutofit/>
          </a:bodyPr>
          <a:p>
            <a:pPr algn="ctr">
              <a:buNone/>
            </a:pPr>
            <a:endParaRPr b="0" lang="en-US" sz="4000" spc="-1" strike="noStrike">
              <a:solidFill>
                <a:srgbClr val="ffffff"/>
              </a:solidFill>
              <a:latin typeface="Avenir Light"/>
            </a:endParaRPr>
          </a:p>
        </p:txBody>
      </p:sp>
      <p:sp>
        <p:nvSpPr>
          <p:cNvPr id="20" name="PlaceHolder 2"/>
          <p:cNvSpPr>
            <a:spLocks noGrp="1"/>
          </p:cNvSpPr>
          <p:nvPr>
            <p:ph/>
          </p:nvPr>
        </p:nvSpPr>
        <p:spPr>
          <a:xfrm>
            <a:off x="88056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21" name="PlaceHolder 3"/>
          <p:cNvSpPr>
            <a:spLocks noGrp="1"/>
          </p:cNvSpPr>
          <p:nvPr>
            <p:ph/>
          </p:nvPr>
        </p:nvSpPr>
        <p:spPr>
          <a:xfrm>
            <a:off x="8863200" y="3416400"/>
            <a:ext cx="760212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
        <p:nvSpPr>
          <p:cNvPr id="22" name="PlaceHolder 4"/>
          <p:cNvSpPr>
            <a:spLocks noGrp="1"/>
          </p:cNvSpPr>
          <p:nvPr>
            <p:ph/>
          </p:nvPr>
        </p:nvSpPr>
        <p:spPr>
          <a:xfrm>
            <a:off x="880560" y="3880800"/>
            <a:ext cx="15578640" cy="423720"/>
          </a:xfrm>
          <a:prstGeom prst="rect">
            <a:avLst/>
          </a:prstGeom>
          <a:noFill/>
          <a:ln w="0">
            <a:noFill/>
          </a:ln>
        </p:spPr>
        <p:txBody>
          <a:bodyPr lIns="0" rIns="0" tIns="0" bIns="0" anchor="t">
            <a:normAutofit fontScale="59000"/>
          </a:bodyPr>
          <a:p>
            <a:endParaRPr b="0" lang="en-US" sz="4800" spc="-1" strike="noStrike">
              <a:solidFill>
                <a:srgbClr val="ffffff"/>
              </a:solidFill>
              <a:latin typeface="Avenir Ligh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80560" y="4292640"/>
            <a:ext cx="15578640" cy="2222280"/>
          </a:xfrm>
          <a:prstGeom prst="rect">
            <a:avLst/>
          </a:prstGeom>
          <a:noFill/>
          <a:ln w="0">
            <a:noFill/>
          </a:ln>
        </p:spPr>
        <p:txBody>
          <a:bodyPr numCol="1" spcCol="0" lIns="0" rIns="0" tIns="0" bIns="0" anchor="t">
            <a:noAutofit/>
          </a:bodyPr>
          <a:p>
            <a:pPr>
              <a:lnSpc>
                <a:spcPct val="100000"/>
              </a:lnSpc>
              <a:buNone/>
            </a:pPr>
            <a:r>
              <a:rPr b="0" lang="en-US" sz="8270" spc="-1" strike="noStrike">
                <a:solidFill>
                  <a:srgbClr val="ffffff"/>
                </a:solidFill>
                <a:latin typeface="Avenir Light"/>
                <a:ea typeface="ＭＳ Ｐゴシック"/>
              </a:rPr>
              <a:t>Click to edit Master title style</a:t>
            </a:r>
            <a:endParaRPr b="0" lang="en-US" sz="8270" spc="-1" strike="noStrike">
              <a:solidFill>
                <a:srgbClr val="ffffff"/>
              </a:solidFill>
              <a:latin typeface="Avenir Light"/>
            </a:endParaRPr>
          </a:p>
        </p:txBody>
      </p:sp>
      <p:sp>
        <p:nvSpPr>
          <p:cNvPr id="1" name="PlaceHolder 2"/>
          <p:cNvSpPr>
            <a:spLocks noGrp="1"/>
          </p:cNvSpPr>
          <p:nvPr>
            <p:ph type="body"/>
          </p:nvPr>
        </p:nvSpPr>
        <p:spPr>
          <a:xfrm>
            <a:off x="880560" y="3416400"/>
            <a:ext cx="15578640" cy="888480"/>
          </a:xfrm>
          <a:prstGeom prst="rect">
            <a:avLst/>
          </a:prstGeom>
          <a:noFill/>
          <a:ln w="0">
            <a:noFill/>
          </a:ln>
        </p:spPr>
        <p:txBody>
          <a:bodyPr numCol="1" spcCol="0" lIns="0" rIns="0" tIns="0" bIns="0" anchor="b">
            <a:noAutofit/>
          </a:bodyPr>
          <a:p>
            <a:pPr marL="457200" indent="-457200">
              <a:lnSpc>
                <a:spcPct val="100000"/>
              </a:lnSpc>
              <a:spcBef>
                <a:spcPts val="5601"/>
              </a:spcBef>
              <a:buNone/>
              <a:tabLst>
                <a:tab algn="l" pos="0"/>
              </a:tabLst>
            </a:pPr>
            <a:r>
              <a:rPr b="0" lang="en-US" sz="4800" spc="-1" strike="noStrike">
                <a:solidFill>
                  <a:srgbClr val="ffffff"/>
                </a:solidFill>
                <a:latin typeface="Avenir Light"/>
                <a:ea typeface="ＭＳ Ｐゴシック"/>
              </a:rPr>
              <a:t>Click to edit Master text styles</a:t>
            </a:r>
            <a:endParaRPr b="0" lang="en-US" sz="4800" spc="-1" strike="noStrike">
              <a:solidFill>
                <a:srgbClr val="ffffff"/>
              </a:solidFill>
              <a:latin typeface="Avenir Light"/>
            </a:endParaRPr>
          </a:p>
          <a:p>
            <a:pPr marL="304920" indent="304920">
              <a:lnSpc>
                <a:spcPct val="100000"/>
              </a:lnSpc>
              <a:spcBef>
                <a:spcPts val="5601"/>
              </a:spcBef>
              <a:buNone/>
              <a:tabLst>
                <a:tab algn="l" pos="0"/>
              </a:tabLst>
            </a:pPr>
            <a:r>
              <a:rPr b="0" lang="en-US" sz="4800" spc="-1" strike="noStrike">
                <a:solidFill>
                  <a:srgbClr val="ffffff"/>
                </a:solidFill>
                <a:latin typeface="Avenir Light"/>
                <a:ea typeface="Avenir Light"/>
              </a:rPr>
              <a:t>Second level</a:t>
            </a:r>
            <a:endParaRPr b="0" lang="en-US" sz="4800" spc="-1" strike="noStrike">
              <a:solidFill>
                <a:srgbClr val="ffffff"/>
              </a:solidFill>
              <a:latin typeface="Avenir Light"/>
            </a:endParaRPr>
          </a:p>
          <a:p>
            <a:pPr marL="609840" indent="609840">
              <a:lnSpc>
                <a:spcPct val="100000"/>
              </a:lnSpc>
              <a:spcBef>
                <a:spcPts val="5601"/>
              </a:spcBef>
              <a:buNone/>
              <a:tabLst>
                <a:tab algn="l" pos="0"/>
              </a:tabLst>
            </a:pPr>
            <a:r>
              <a:rPr b="0" lang="en-US" sz="4800" spc="-1" strike="noStrike">
                <a:solidFill>
                  <a:srgbClr val="ffffff"/>
                </a:solidFill>
                <a:latin typeface="Avenir Light"/>
                <a:ea typeface="Avenir Light"/>
              </a:rPr>
              <a:t>Third level</a:t>
            </a:r>
            <a:endParaRPr b="0" lang="en-US" sz="4800" spc="-1" strike="noStrike">
              <a:solidFill>
                <a:srgbClr val="ffffff"/>
              </a:solidFill>
              <a:latin typeface="Avenir Light"/>
            </a:endParaRPr>
          </a:p>
          <a:p>
            <a:pPr marL="914400" indent="914400">
              <a:lnSpc>
                <a:spcPct val="100000"/>
              </a:lnSpc>
              <a:spcBef>
                <a:spcPts val="5601"/>
              </a:spcBef>
              <a:buNone/>
              <a:tabLst>
                <a:tab algn="l" pos="0"/>
              </a:tabLst>
            </a:pPr>
            <a:r>
              <a:rPr b="0" lang="en-US" sz="4800" spc="-1" strike="noStrike">
                <a:solidFill>
                  <a:srgbClr val="ffffff"/>
                </a:solidFill>
                <a:latin typeface="Avenir Light"/>
                <a:ea typeface="Avenir Light"/>
              </a:rPr>
              <a:t>Fourth level</a:t>
            </a:r>
            <a:endParaRPr b="0" lang="en-US" sz="4800" spc="-1" strike="noStrike">
              <a:solidFill>
                <a:srgbClr val="ffffff"/>
              </a:solidFill>
              <a:latin typeface="Avenir Light"/>
            </a:endParaRPr>
          </a:p>
          <a:p>
            <a:pPr marL="1219320" indent="1219320">
              <a:lnSpc>
                <a:spcPct val="100000"/>
              </a:lnSpc>
              <a:spcBef>
                <a:spcPts val="5601"/>
              </a:spcBef>
              <a:buNone/>
              <a:tabLst>
                <a:tab algn="l" pos="0"/>
              </a:tabLst>
            </a:pPr>
            <a:r>
              <a:rPr b="0" lang="en-US" sz="4800" spc="-1" strike="noStrike">
                <a:solidFill>
                  <a:srgbClr val="ffffff"/>
                </a:solidFill>
                <a:latin typeface="Avenir Light"/>
                <a:ea typeface="Avenir Light"/>
              </a:rPr>
              <a:t>Fifth level</a:t>
            </a:r>
            <a:endParaRPr b="0" lang="en-US" sz="4800" spc="-1" strike="noStrike">
              <a:solidFill>
                <a:srgbClr val="ffffff"/>
              </a:solidFill>
              <a:latin typeface="Avenir Light"/>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microsoft.com/office/2007/relationships/hdphoto" Target="../media/hdphoto1.wdp"/><Relationship Id="rId3" Type="http://schemas.openxmlformats.org/officeDocument/2006/relationships/image" Target="../media/image2.wmf"/><Relationship Id="rId4" Type="http://schemas.openxmlformats.org/officeDocument/2006/relationships/image" Target="../media/image3.png"/><Relationship Id="rId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0.png"/><Relationship Id="rId2" Type="http://schemas.microsoft.com/office/2007/relationships/hdphoto" Target="../media/hdphoto2.wdp"/><Relationship Id="rId3" Type="http://schemas.openxmlformats.org/officeDocument/2006/relationships/slideLayout" Target="../slideLayouts/slideLayout1.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microsoft.com/office/2007/relationships/hdphoto" Target="../media/hdphoto3.wdp"/><Relationship Id="rId3" Type="http://schemas.openxmlformats.org/officeDocument/2006/relationships/slideLayout" Target="../slideLayouts/slideLayout1.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slideLayout" Target="../slideLayouts/slideLayout1.xml"/><Relationship Id="rId11"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1.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8.wmf"/><Relationship Id="rId2" Type="http://schemas.openxmlformats.org/officeDocument/2006/relationships/image" Target="../media/image39.wmf"/><Relationship Id="rId3" Type="http://schemas.openxmlformats.org/officeDocument/2006/relationships/image" Target="../media/image40.wmf"/><Relationship Id="rId4" Type="http://schemas.openxmlformats.org/officeDocument/2006/relationships/image" Target="../media/image41.wmf"/><Relationship Id="rId5" Type="http://schemas.openxmlformats.org/officeDocument/2006/relationships/slideLayout" Target="../slideLayouts/slideLayout1.xml"/><Relationship Id="rId6"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42.wmf"/><Relationship Id="rId2" Type="http://schemas.openxmlformats.org/officeDocument/2006/relationships/image" Target="../media/image43.jpeg"/><Relationship Id="rId3" Type="http://schemas.openxmlformats.org/officeDocument/2006/relationships/slideLayout" Target="../slideLayouts/slideLayout1.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slideLayout" Target="../slideLayouts/slideLayout1.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1.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slideLayout" Target="../slideLayouts/slideLayout1.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slideLayout" Target="../slideLayouts/slideLayout1.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slideLayout" Target="../slideLayouts/slideLayout1.xml"/><Relationship Id="rId4"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slideLayout" Target="../slideLayouts/slideLayout1.xml"/><Relationship Id="rId9"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video" Target="file:///media/ianc/STORE N GO/NULL" TargetMode="External"/><Relationship Id="rId2" Type="http://schemas.microsoft.com/office/2007/relationships/media" Target="file:///media/ianc/STORE N GO/NULL" TargetMode="External"/><Relationship Id="rId3" Type="http://schemas.openxmlformats.org/officeDocument/2006/relationships/image" Target="../media/image70.png"/><Relationship Id="rId4"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4" name="Group 16"/>
          <p:cNvGrpSpPr/>
          <p:nvPr/>
        </p:nvGrpSpPr>
        <p:grpSpPr>
          <a:xfrm>
            <a:off x="360" y="360"/>
            <a:ext cx="17337960" cy="9753120"/>
            <a:chOff x="360" y="360"/>
            <a:chExt cx="17337960" cy="9753120"/>
          </a:xfrm>
        </p:grpSpPr>
        <p:sp>
          <p:nvSpPr>
            <p:cNvPr id="45" name="Picture 12"/>
            <p:cNvSpPr/>
            <p:nvPr/>
          </p:nvSpPr>
          <p:spPr>
            <a:xfrm rot="10800000">
              <a:off x="360" y="0"/>
              <a:ext cx="17337960" cy="9753120"/>
            </a:xfrm>
            <a:prstGeom prst="rtTriangle">
              <a:avLst/>
            </a:prstGeom>
            <a:blipFill rotWithShape="0">
              <a:blip r:embed="rId1">
                <a:extLst>
                  <a:ext uri="{BEBA8EAE-BF5A-486C-A8C5-ECC9F3942E4B}">
                    <a14:imgProps xmlns:a14="http://schemas.microsoft.com/office/drawing/2010/main">
                      <a14:imgLayer r:embed="rId2">
                        <a14:imgEffect>
                          <a14:brightnessContrast bright="-30000" contrast="20000"/>
                        </a14:imgEffect>
                      </a14:imgLayer>
                    </a14:imgProps>
                  </a:ext>
                </a:extLst>
              </a:blip>
              <a:srcRect/>
              <a:stretch/>
            </a:blipFill>
            <a:ln w="0">
              <a:noFill/>
            </a:ln>
          </p:spPr>
          <p:style>
            <a:lnRef idx="0"/>
            <a:fillRef idx="0"/>
            <a:effectRef idx="0"/>
            <a:fontRef idx="minor"/>
          </p:style>
        </p:sp>
        <p:pic>
          <p:nvPicPr>
            <p:cNvPr id="46" name="Picture 1" descr=""/>
            <p:cNvPicPr/>
            <p:nvPr/>
          </p:nvPicPr>
          <p:blipFill>
            <a:blip r:embed="rId3"/>
            <a:stretch/>
          </p:blipFill>
          <p:spPr>
            <a:xfrm>
              <a:off x="14211360" y="304920"/>
              <a:ext cx="2806200" cy="952200"/>
            </a:xfrm>
            <a:prstGeom prst="rect">
              <a:avLst/>
            </a:prstGeom>
            <a:ln w="0">
              <a:noFill/>
            </a:ln>
          </p:spPr>
        </p:pic>
        <p:sp>
          <p:nvSpPr>
            <p:cNvPr id="47" name="TextBox 4"/>
            <p:cNvSpPr/>
            <p:nvPr/>
          </p:nvSpPr>
          <p:spPr>
            <a:xfrm>
              <a:off x="15223320" y="1257480"/>
              <a:ext cx="1794240" cy="6836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US" sz="1100" spc="-1" strike="noStrike">
                <a:latin typeface="Arial"/>
              </a:endParaRPr>
            </a:p>
            <a:p>
              <a:pPr>
                <a:lnSpc>
                  <a:spcPct val="100000"/>
                </a:lnSpc>
                <a:buNone/>
              </a:pPr>
              <a:r>
                <a:rPr b="0" lang="en-US" sz="1100" spc="-1" strike="noStrike">
                  <a:solidFill>
                    <a:srgbClr val="ffffff"/>
                  </a:solidFill>
                  <a:latin typeface="Century Gothic"/>
                  <a:ea typeface="ＭＳ Ｐゴシック"/>
                </a:rPr>
                <a:t>CHAD KRAUS</a:t>
              </a:r>
              <a:endParaRPr b="0" lang="en-US" sz="1100" spc="-1" strike="noStrike">
                <a:latin typeface="Arial"/>
              </a:endParaRPr>
            </a:p>
            <a:p>
              <a:pPr>
                <a:lnSpc>
                  <a:spcPct val="100000"/>
                </a:lnSpc>
                <a:buNone/>
              </a:pPr>
              <a:r>
                <a:rPr b="0" lang="en-US" sz="850" spc="-1" strike="noStrike">
                  <a:solidFill>
                    <a:srgbClr val="ffffff"/>
                  </a:solidFill>
                  <a:latin typeface="Century Gothic"/>
                  <a:ea typeface="ＭＳ Ｐゴシック"/>
                </a:rPr>
                <a:t>PROFESSOR OF ARCHITECTURE</a:t>
              </a:r>
              <a:endParaRPr b="0" lang="en-US" sz="850" spc="-1" strike="noStrike">
                <a:latin typeface="Arial"/>
              </a:endParaRPr>
            </a:p>
          </p:txBody>
        </p:sp>
      </p:grpSp>
      <p:grpSp>
        <p:nvGrpSpPr>
          <p:cNvPr id="48" name="Group 15"/>
          <p:cNvGrpSpPr/>
          <p:nvPr/>
        </p:nvGrpSpPr>
        <p:grpSpPr>
          <a:xfrm>
            <a:off x="1800" y="0"/>
            <a:ext cx="17337960" cy="9753120"/>
            <a:chOff x="1800" y="0"/>
            <a:chExt cx="17337960" cy="9753120"/>
          </a:xfrm>
        </p:grpSpPr>
        <p:sp>
          <p:nvSpPr>
            <p:cNvPr id="49" name="Picture 7"/>
            <p:cNvSpPr/>
            <p:nvPr/>
          </p:nvSpPr>
          <p:spPr>
            <a:xfrm>
              <a:off x="1800" y="0"/>
              <a:ext cx="17337960" cy="9753120"/>
            </a:xfrm>
            <a:prstGeom prst="rtTriangle">
              <a:avLst/>
            </a:prstGeom>
            <a:blipFill rotWithShape="0">
              <a:blip r:embed="rId4"/>
              <a:srcRect/>
              <a:stretch/>
            </a:blipFill>
            <a:ln w="0">
              <a:noFill/>
            </a:ln>
          </p:spPr>
          <p:style>
            <a:lnRef idx="0"/>
            <a:fillRef idx="0"/>
            <a:effectRef idx="0"/>
            <a:fontRef idx="minor"/>
          </p:style>
        </p:sp>
        <p:sp>
          <p:nvSpPr>
            <p:cNvPr id="50" name="TextBox 13"/>
            <p:cNvSpPr/>
            <p:nvPr/>
          </p:nvSpPr>
          <p:spPr>
            <a:xfrm>
              <a:off x="364320" y="9220320"/>
              <a:ext cx="16746840" cy="30456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1200" spc="599" strike="noStrike">
                  <a:solidFill>
                    <a:srgbClr val="ffffff"/>
                  </a:solidFill>
                  <a:latin typeface="Century Gothic"/>
                  <a:ea typeface="ＭＳ Ｐゴシック"/>
                </a:rPr>
                <a:t>MUD HUT [2015]</a:t>
              </a:r>
              <a:endParaRPr b="0" lang="en-US" sz="1200" spc="-1" strike="noStrike">
                <a:latin typeface="Arial"/>
              </a:endParaRPr>
            </a:p>
          </p:txBody>
        </p:sp>
      </p:grpSp>
      <p:sp>
        <p:nvSpPr>
          <p:cNvPr id="51" name="TextBox 3"/>
          <p:cNvSpPr/>
          <p:nvPr/>
        </p:nvSpPr>
        <p:spPr>
          <a:xfrm>
            <a:off x="2167560" y="3956040"/>
            <a:ext cx="13005000" cy="996840"/>
          </a:xfrm>
          <a:prstGeom prst="rect">
            <a:avLst/>
          </a:prstGeom>
          <a:noFill/>
          <a:ln w="0">
            <a:noFill/>
          </a:ln>
        </p:spPr>
        <p:style>
          <a:lnRef idx="0"/>
          <a:fillRef idx="0"/>
          <a:effectRef idx="0"/>
          <a:fontRef idx="minor"/>
        </p:style>
        <p:txBody>
          <a:bodyPr anchor="t">
            <a:noAutofit/>
          </a:bodyPr>
          <a:p>
            <a:pPr algn="ctr">
              <a:lnSpc>
                <a:spcPct val="90000"/>
              </a:lnSpc>
              <a:spcAft>
                <a:spcPts val="601"/>
              </a:spcAft>
              <a:buNone/>
            </a:pPr>
            <a:r>
              <a:rPr b="0" lang="en-US" sz="8000" spc="599" strike="noStrike">
                <a:solidFill>
                  <a:srgbClr val="000000"/>
                </a:solidFill>
                <a:latin typeface="Century Gothic"/>
                <a:ea typeface="ＭＳ Ｐゴシック"/>
              </a:rPr>
              <a:t>A TERRA  </a:t>
            </a:r>
            <a:r>
              <a:rPr b="0" lang="en-US" sz="8000" spc="599" strike="noStrike">
                <a:solidFill>
                  <a:srgbClr val="ffffff"/>
                </a:solidFill>
                <a:latin typeface="Century Gothic"/>
                <a:ea typeface="ＭＳ Ｐゴシック"/>
              </a:rPr>
              <a:t>AD ASTRA</a:t>
            </a:r>
            <a:endParaRPr b="0" lang="en-US" sz="8000" spc="-1" strike="noStrike">
              <a:latin typeface="Arial"/>
            </a:endParaRPr>
          </a:p>
        </p:txBody>
      </p:sp>
      <p:sp>
        <p:nvSpPr>
          <p:cNvPr id="52" name="TextBox 14"/>
          <p:cNvSpPr/>
          <p:nvPr/>
        </p:nvSpPr>
        <p:spPr>
          <a:xfrm>
            <a:off x="2164320" y="5105520"/>
            <a:ext cx="13005000" cy="996840"/>
          </a:xfrm>
          <a:prstGeom prst="rect">
            <a:avLst/>
          </a:prstGeom>
          <a:noFill/>
          <a:ln w="0">
            <a:noFill/>
          </a:ln>
        </p:spPr>
        <p:style>
          <a:lnRef idx="0"/>
          <a:fillRef idx="0"/>
          <a:effectRef idx="0"/>
          <a:fontRef idx="minor"/>
        </p:style>
        <p:txBody>
          <a:bodyPr anchor="t">
            <a:noAutofit/>
          </a:bodyPr>
          <a:p>
            <a:pPr algn="ctr">
              <a:lnSpc>
                <a:spcPct val="90000"/>
              </a:lnSpc>
              <a:spcAft>
                <a:spcPts val="601"/>
              </a:spcAft>
              <a:buNone/>
            </a:pPr>
            <a:r>
              <a:rPr b="0" lang="en-US" sz="2000" spc="299" strike="noStrike">
                <a:solidFill>
                  <a:srgbClr val="b9b9b9"/>
                </a:solidFill>
                <a:latin typeface="Century Gothic"/>
                <a:ea typeface="ＭＳ Ｐゴシック"/>
              </a:rPr>
              <a:t>DIRT WORKS STUDIO AND THE NEW CLYDE TOMBAUGH OBSERVATORY</a:t>
            </a:r>
            <a:endParaRPr b="0" lang="en-US" sz="2000" spc="-1" strike="noStrike">
              <a:latin typeface="Arial"/>
            </a:endParaRPr>
          </a:p>
        </p:txBody>
      </p:sp>
    </p:spTree>
  </p:cSld>
  <mc:AlternateContent>
    <mc:Choice Requires="p14">
      <p:transition spd="slow" p14:dur="2000">
        <p:fade/>
      </p:transition>
    </mc:Choice>
    <mc:Fallback>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48"/>
                                        </p:tgtEl>
                                        <p:attrNameLst>
                                          <p:attrName>style.visibility</p:attrName>
                                        </p:attrNameLst>
                                      </p:cBhvr>
                                      <p:to>
                                        <p:strVal val="visible"/>
                                      </p:to>
                                    </p:set>
                                    <p:animEffect filter="fade" transition="in">
                                      <p:cBhvr additive="repl">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10">
                                  <p:stCondLst>
                                    <p:cond delay="0"/>
                                  </p:stCondLst>
                                  <p:childTnLst>
                                    <p:set>
                                      <p:cBhvr>
                                        <p:cTn id="11" dur="1" fill="hold">
                                          <p:stCondLst>
                                            <p:cond delay="0"/>
                                          </p:stCondLst>
                                        </p:cTn>
                                        <p:tgtEl>
                                          <p:spTgt spid="44"/>
                                        </p:tgtEl>
                                        <p:attrNameLst>
                                          <p:attrName>style.visibility</p:attrName>
                                        </p:attrNameLst>
                                      </p:cBhvr>
                                      <p:to>
                                        <p:strVal val="visible"/>
                                      </p:to>
                                    </p:set>
                                    <p:animEffect filter="fade" transition="in">
                                      <p:cBhvr additive="repl">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5" name="Picture 4" descr="A picture containing indoor, building, floor, room&#10;&#10;Description generated with very high confidence"/>
          <p:cNvPicPr/>
          <p:nvPr/>
        </p:nvPicPr>
        <p:blipFill>
          <a:blip r:embed="rId1"/>
          <a:stretch/>
        </p:blipFill>
        <p:spPr>
          <a:xfrm>
            <a:off x="0" y="0"/>
            <a:ext cx="17339760" cy="9753120"/>
          </a:xfrm>
          <a:prstGeom prst="rect">
            <a:avLst/>
          </a:prstGeom>
          <a:ln w="0">
            <a:noFill/>
          </a:ln>
        </p:spPr>
      </p:pic>
      <p:sp>
        <p:nvSpPr>
          <p:cNvPr id="76"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77"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NUNEMAKER CLASSROOMS [2019]</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8" name="Picture 4" descr="A dining room table in front of a window&#10;&#10;Description generated with high confidence"/>
          <p:cNvPicPr/>
          <p:nvPr/>
        </p:nvPicPr>
        <p:blipFill>
          <a:blip r:embed="rId1"/>
          <a:stretch/>
        </p:blipFill>
        <p:spPr>
          <a:xfrm>
            <a:off x="0" y="0"/>
            <a:ext cx="17339760" cy="9753120"/>
          </a:xfrm>
          <a:prstGeom prst="rect">
            <a:avLst/>
          </a:prstGeom>
          <a:ln w="0">
            <a:noFill/>
          </a:ln>
        </p:spPr>
      </p:pic>
      <p:sp>
        <p:nvSpPr>
          <p:cNvPr id="79"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80"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NUNEMAKER CLASSROOMS [2019]</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Picture 1" descr=""/>
          <p:cNvPicPr/>
          <p:nvPr/>
        </p:nvPicPr>
        <p:blipFill>
          <a:blip r:embed="rId1"/>
          <a:stretch/>
        </p:blipFill>
        <p:spPr>
          <a:xfrm>
            <a:off x="0" y="0"/>
            <a:ext cx="17339760" cy="9753120"/>
          </a:xfrm>
          <a:prstGeom prst="rect">
            <a:avLst/>
          </a:prstGeom>
          <a:ln w="0">
            <a:noFill/>
          </a:ln>
        </p:spPr>
      </p:pic>
      <p:sp>
        <p:nvSpPr>
          <p:cNvPr id="82"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83" name="TextBox 2"/>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PASSERINE PAVILION [2020]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Picture 3" descr=""/>
          <p:cNvPicPr/>
          <p:nvPr/>
        </p:nvPicPr>
        <p:blipFill>
          <a:blip r:embed="rId1"/>
          <a:srcRect l="-39" t="0" r="0" b="0"/>
          <a:stretch/>
        </p:blipFill>
        <p:spPr>
          <a:xfrm>
            <a:off x="0" y="0"/>
            <a:ext cx="17339760" cy="9753120"/>
          </a:xfrm>
          <a:prstGeom prst="rect">
            <a:avLst/>
          </a:prstGeom>
          <a:ln w="0">
            <a:noFill/>
          </a:ln>
        </p:spPr>
      </p:pic>
      <p:sp>
        <p:nvSpPr>
          <p:cNvPr id="85"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86"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PASSERINE PAVILION [2020]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Picture 2" descr=""/>
          <p:cNvPicPr/>
          <p:nvPr/>
        </p:nvPicPr>
        <p:blipFill>
          <a:blip r:embed="rId1"/>
          <a:srcRect l="-5" t="0" r="0" b="0"/>
          <a:stretch/>
        </p:blipFill>
        <p:spPr>
          <a:xfrm>
            <a:off x="0" y="0"/>
            <a:ext cx="17339760" cy="9753120"/>
          </a:xfrm>
          <a:prstGeom prst="rect">
            <a:avLst/>
          </a:prstGeom>
          <a:ln w="0">
            <a:noFill/>
          </a:ln>
        </p:spPr>
      </p:pic>
      <p:sp>
        <p:nvSpPr>
          <p:cNvPr id="88"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89"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POLARIS PAVILION [2021]</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 name="Picture 2" descr=""/>
          <p:cNvPicPr/>
          <p:nvPr/>
        </p:nvPicPr>
        <p:blipFill>
          <a:blip r:embed="rId1"/>
          <a:srcRect l="0" t="0" r="-132" b="0"/>
          <a:stretch/>
        </p:blipFill>
        <p:spPr>
          <a:xfrm>
            <a:off x="0" y="0"/>
            <a:ext cx="17339760" cy="9753120"/>
          </a:xfrm>
          <a:prstGeom prst="rect">
            <a:avLst/>
          </a:prstGeom>
          <a:ln w="0">
            <a:noFill/>
          </a:ln>
        </p:spPr>
      </p:pic>
      <p:sp>
        <p:nvSpPr>
          <p:cNvPr id="91"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92"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POLARIS PAVILION [2021]</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3" name="Picture 4" descr=""/>
          <p:cNvPicPr/>
          <p:nvPr/>
        </p:nvPicPr>
        <p:blipFill>
          <a:blip r:embed="rId1"/>
          <a:stretch/>
        </p:blipFill>
        <p:spPr>
          <a:xfrm>
            <a:off x="0" y="0"/>
            <a:ext cx="17339760" cy="9753120"/>
          </a:xfrm>
          <a:prstGeom prst="rect">
            <a:avLst/>
          </a:prstGeom>
          <a:ln w="0">
            <a:noFill/>
          </a:ln>
        </p:spPr>
      </p:pic>
      <p:sp>
        <p:nvSpPr>
          <p:cNvPr id="94"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95"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HAVEN STUDIO [2023]</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6" name="Picture 2" descr=""/>
          <p:cNvPicPr/>
          <p:nvPr/>
        </p:nvPicPr>
        <p:blipFill>
          <a:blip r:embed="rId1"/>
          <a:stretch/>
        </p:blipFill>
        <p:spPr>
          <a:xfrm>
            <a:off x="0" y="0"/>
            <a:ext cx="17339760" cy="9753120"/>
          </a:xfrm>
          <a:prstGeom prst="rect">
            <a:avLst/>
          </a:prstGeom>
          <a:ln w="0">
            <a:noFill/>
          </a:ln>
        </p:spPr>
      </p:pic>
      <p:sp>
        <p:nvSpPr>
          <p:cNvPr id="97"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98"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HAVEN STUDIO [2023]</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9" name="Picture 3" descr=""/>
          <p:cNvPicPr/>
          <p:nvPr/>
        </p:nvPicPr>
        <p:blipFill>
          <a:blip r:embed="rId1">
            <a:extLst>
              <a:ext uri="{BEBA8EAE-BF5A-486C-A8C5-ECC9F3942E4B}">
                <a14:imgProps xmlns:a14="http://schemas.microsoft.com/office/drawing/2010/main">
                  <a14:imgLayer r:embed="rId2">
                    <a14:imgEffect>
                      <a14:brightnessContrast amount="10000" contrast="10000"/>
                    </a14:imgEffect>
                  </a14:imgLayer>
                </a14:imgProps>
              </a:ext>
            </a:extLst>
          </a:blip>
          <a:stretch/>
        </p:blipFill>
        <p:spPr>
          <a:xfrm>
            <a:off x="0" y="0"/>
            <a:ext cx="17339760" cy="9753120"/>
          </a:xfrm>
          <a:prstGeom prst="rect">
            <a:avLst/>
          </a:prstGeom>
          <a:ln w="0">
            <a:noFill/>
          </a:ln>
        </p:spPr>
      </p:pic>
      <p:sp>
        <p:nvSpPr>
          <p:cNvPr id="100"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101"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PHOENIX HOUSE[2024]</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2" name="Picture 2" descr=""/>
          <p:cNvPicPr/>
          <p:nvPr/>
        </p:nvPicPr>
        <p:blipFill>
          <a:blip r:embed="rId1">
            <a:extLst>
              <a:ext uri="{BEBA8EAE-BF5A-486C-A8C5-ECC9F3942E4B}">
                <a14:imgProps xmlns:a14="http://schemas.microsoft.com/office/drawing/2010/main">
                  <a14:imgLayer r:embed="rId2">
                    <a14:imgEffect>
                      <a14:brightnessContrast contrast="10000"/>
                    </a14:imgEffect>
                  </a14:imgLayer>
                </a14:imgProps>
              </a:ext>
            </a:extLst>
          </a:blip>
          <a:stretch/>
        </p:blipFill>
        <p:spPr>
          <a:xfrm>
            <a:off x="0" y="9000"/>
            <a:ext cx="17339760" cy="9744480"/>
          </a:xfrm>
          <a:prstGeom prst="rect">
            <a:avLst/>
          </a:prstGeom>
          <a:ln w="0">
            <a:noFill/>
          </a:ln>
        </p:spPr>
      </p:pic>
      <p:sp>
        <p:nvSpPr>
          <p:cNvPr id="103"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104"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PHOENIX HOUSE[2024]</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Picture 5" descr=""/>
          <p:cNvPicPr/>
          <p:nvPr/>
        </p:nvPicPr>
        <p:blipFill>
          <a:blip r:embed="rId1"/>
          <a:stretch/>
        </p:blipFill>
        <p:spPr>
          <a:xfrm>
            <a:off x="4326840" y="533520"/>
            <a:ext cx="8762760" cy="87627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Picture 4" descr=""/>
          <p:cNvPicPr/>
          <p:nvPr/>
        </p:nvPicPr>
        <p:blipFill>
          <a:blip r:embed="rId1"/>
          <a:stretch/>
        </p:blipFill>
        <p:spPr>
          <a:xfrm>
            <a:off x="0" y="0"/>
            <a:ext cx="17339760" cy="9753120"/>
          </a:xfrm>
          <a:prstGeom prst="rect">
            <a:avLst/>
          </a:prstGeom>
          <a:ln w="0">
            <a:noFill/>
          </a:ln>
        </p:spPr>
      </p:pic>
      <p:sp>
        <p:nvSpPr>
          <p:cNvPr id="106" name="Rectangle 5"/>
          <p:cNvSpPr/>
          <p:nvPr/>
        </p:nvSpPr>
        <p:spPr>
          <a:xfrm>
            <a:off x="0" y="7924680"/>
            <a:ext cx="17339760" cy="1828440"/>
          </a:xfrm>
          <a:prstGeom prst="rect">
            <a:avLst/>
          </a:prstGeom>
          <a:gradFill rotWithShape="0">
            <a:gsLst>
              <a:gs pos="0">
                <a:srgbClr val="000000">
                  <a:alpha val="0"/>
                </a:srgbClr>
              </a:gs>
              <a:gs pos="100000">
                <a:srgbClr val="000000">
                  <a:alpha val="60000"/>
                </a:srgbClr>
              </a:gs>
            </a:gsLst>
            <a:lin ang="5400000"/>
          </a:gradFill>
          <a:ln w="25400">
            <a:noFill/>
          </a:ln>
        </p:spPr>
        <p:style>
          <a:lnRef idx="0"/>
          <a:fillRef idx="0"/>
          <a:effectRef idx="0"/>
          <a:fontRef idx="minor"/>
        </p:style>
      </p:sp>
      <p:sp>
        <p:nvSpPr>
          <p:cNvPr id="107"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MANGO GARDEN [2025]</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Picture 3" descr=""/>
          <p:cNvPicPr/>
          <p:nvPr/>
        </p:nvPicPr>
        <p:blipFill>
          <a:blip r:embed="rId1"/>
          <a:stretch/>
        </p:blipFill>
        <p:spPr>
          <a:xfrm>
            <a:off x="0" y="0"/>
            <a:ext cx="17339760" cy="9753120"/>
          </a:xfrm>
          <a:prstGeom prst="rect">
            <a:avLst/>
          </a:prstGeom>
          <a:ln w="0">
            <a:noFill/>
          </a:ln>
        </p:spPr>
      </p:pic>
      <p:sp>
        <p:nvSpPr>
          <p:cNvPr id="109" name="Rectangle 5"/>
          <p:cNvSpPr/>
          <p:nvPr/>
        </p:nvSpPr>
        <p:spPr>
          <a:xfrm>
            <a:off x="0" y="7924680"/>
            <a:ext cx="17339760" cy="1828440"/>
          </a:xfrm>
          <a:prstGeom prst="rect">
            <a:avLst/>
          </a:prstGeom>
          <a:gradFill rotWithShape="0">
            <a:gsLst>
              <a:gs pos="0">
                <a:srgbClr val="000000">
                  <a:alpha val="0"/>
                </a:srgbClr>
              </a:gs>
              <a:gs pos="100000">
                <a:srgbClr val="000000">
                  <a:alpha val="60000"/>
                </a:srgbClr>
              </a:gs>
            </a:gsLst>
            <a:lin ang="5400000"/>
          </a:gradFill>
          <a:ln w="25400">
            <a:noFill/>
          </a:ln>
        </p:spPr>
        <p:style>
          <a:lnRef idx="0"/>
          <a:fillRef idx="0"/>
          <a:effectRef idx="0"/>
          <a:fontRef idx="minor"/>
        </p:style>
      </p:sp>
      <p:sp>
        <p:nvSpPr>
          <p:cNvPr id="110"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MANGO GARDEN [2025]</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Picture 3" descr=""/>
          <p:cNvPicPr/>
          <p:nvPr/>
        </p:nvPicPr>
        <p:blipFill>
          <a:blip r:embed="rId1"/>
          <a:stretch/>
        </p:blipFill>
        <p:spPr>
          <a:xfrm>
            <a:off x="0" y="0"/>
            <a:ext cx="17359200" cy="9753120"/>
          </a:xfrm>
          <a:prstGeom prst="rect">
            <a:avLst/>
          </a:prstGeom>
          <a:ln w="0">
            <a:noFill/>
          </a:ln>
        </p:spPr>
      </p:pic>
      <p:sp>
        <p:nvSpPr>
          <p:cNvPr id="112" name="TextBox 1"/>
          <p:cNvSpPr/>
          <p:nvPr/>
        </p:nvSpPr>
        <p:spPr>
          <a:xfrm>
            <a:off x="440640" y="2895480"/>
            <a:ext cx="16535160" cy="6476760"/>
          </a:xfrm>
          <a:prstGeom prst="rect">
            <a:avLst/>
          </a:prstGeom>
          <a:noFill/>
          <a:ln w="0">
            <a:noFill/>
          </a:ln>
        </p:spPr>
        <p:style>
          <a:lnRef idx="0"/>
          <a:fillRef idx="0"/>
          <a:effectRef idx="0"/>
          <a:fontRef idx="minor"/>
        </p:style>
        <p:txBody>
          <a:bodyPr anchor="t">
            <a:noAutofit/>
          </a:bodyPr>
          <a:p>
            <a:pPr algn="ctr">
              <a:lnSpc>
                <a:spcPct val="90000"/>
              </a:lnSpc>
              <a:spcAft>
                <a:spcPts val="601"/>
              </a:spcAft>
              <a:buNone/>
            </a:pPr>
            <a:r>
              <a:rPr b="0" lang="en-US" sz="30000" spc="299" strike="noStrike">
                <a:solidFill>
                  <a:srgbClr val="000000"/>
                </a:solidFill>
                <a:latin typeface="Lato Thin"/>
                <a:ea typeface="Lato Thin"/>
              </a:rPr>
              <a:t>EARTH</a:t>
            </a:r>
            <a:endParaRPr b="0" lang="en-US" sz="30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Picture 3" descr=""/>
          <p:cNvPicPr/>
          <p:nvPr/>
        </p:nvPicPr>
        <p:blipFill>
          <a:blip r:embed="rId1"/>
          <a:srcRect l="0" t="0" r="-9" b="-2502"/>
          <a:stretch/>
        </p:blipFill>
        <p:spPr>
          <a:xfrm>
            <a:off x="568440" y="1820520"/>
            <a:ext cx="16203240" cy="7296840"/>
          </a:xfrm>
          <a:prstGeom prst="rect">
            <a:avLst/>
          </a:prstGeom>
          <a:ln w="0">
            <a:noFill/>
          </a:ln>
        </p:spPr>
      </p:pic>
      <p:sp>
        <p:nvSpPr>
          <p:cNvPr id="114" name="TextBox 6"/>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PARTICLE CLASSIFICATION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Picture 33" descr=""/>
          <p:cNvPicPr/>
          <p:nvPr/>
        </p:nvPicPr>
        <p:blipFill>
          <a:blip r:embed="rId1"/>
          <a:stretch/>
        </p:blipFill>
        <p:spPr>
          <a:xfrm>
            <a:off x="8827560" y="7747560"/>
            <a:ext cx="1828440" cy="1828440"/>
          </a:xfrm>
          <a:prstGeom prst="rect">
            <a:avLst/>
          </a:prstGeom>
          <a:ln w="0">
            <a:noFill/>
          </a:ln>
        </p:spPr>
      </p:pic>
      <p:sp>
        <p:nvSpPr>
          <p:cNvPr id="116" name="TextBox 4"/>
          <p:cNvSpPr/>
          <p:nvPr/>
        </p:nvSpPr>
        <p:spPr>
          <a:xfrm>
            <a:off x="1876680" y="6716880"/>
            <a:ext cx="1911240" cy="905760"/>
          </a:xfrm>
          <a:prstGeom prst="rect">
            <a:avLst/>
          </a:prstGeom>
          <a:noFill/>
          <a:ln w="0">
            <a:noFill/>
          </a:ln>
        </p:spPr>
        <p:style>
          <a:lnRef idx="0"/>
          <a:fillRef idx="0"/>
          <a:effectRef idx="0"/>
          <a:fontRef idx="minor"/>
        </p:style>
        <p:txBody>
          <a:bodyPr anchor="t">
            <a:noAutofit/>
          </a:bodyPr>
          <a:p>
            <a:pPr algn="ctr">
              <a:lnSpc>
                <a:spcPct val="100000"/>
              </a:lnSpc>
              <a:buNone/>
            </a:pPr>
            <a:r>
              <a:rPr b="0" lang="en-US" sz="1800" spc="-1" strike="noStrike">
                <a:solidFill>
                  <a:srgbClr val="ffffff"/>
                </a:solidFill>
                <a:latin typeface="Lato"/>
                <a:ea typeface="Lato"/>
              </a:rPr>
              <a:t>GRAVEL</a:t>
            </a:r>
            <a:endParaRPr b="0" lang="en-US" sz="1800" spc="-1" strike="noStrike">
              <a:latin typeface="Arial"/>
            </a:endParaRPr>
          </a:p>
          <a:p>
            <a:pPr algn="ctr">
              <a:lnSpc>
                <a:spcPct val="100000"/>
              </a:lnSpc>
              <a:buNone/>
            </a:pPr>
            <a:r>
              <a:rPr b="0" lang="en-US" sz="1400" spc="-1" strike="noStrike">
                <a:solidFill>
                  <a:srgbClr val="ffffff"/>
                </a:solidFill>
                <a:latin typeface="Lato"/>
                <a:ea typeface="Lato"/>
              </a:rPr>
              <a:t>64 mm - 2 mm</a:t>
            </a:r>
            <a:endParaRPr b="0" lang="en-US" sz="1400" spc="-1" strike="noStrike">
              <a:latin typeface="Arial"/>
            </a:endParaRPr>
          </a:p>
          <a:p>
            <a:pPr algn="ctr">
              <a:lnSpc>
                <a:spcPct val="100000"/>
              </a:lnSpc>
              <a:buNone/>
            </a:pPr>
            <a:r>
              <a:rPr b="0" lang="en-US" sz="1400" spc="-1" strike="noStrike">
                <a:solidFill>
                  <a:srgbClr val="ffffff"/>
                </a:solidFill>
                <a:latin typeface="Lato"/>
                <a:ea typeface="Lato"/>
              </a:rPr>
              <a:t>[2.5” - .079”]</a:t>
            </a:r>
            <a:endParaRPr b="0" lang="en-US" sz="1400" spc="-1" strike="noStrike">
              <a:latin typeface="Arial"/>
            </a:endParaRPr>
          </a:p>
        </p:txBody>
      </p:sp>
      <p:sp>
        <p:nvSpPr>
          <p:cNvPr id="117" name="TextBox 8"/>
          <p:cNvSpPr/>
          <p:nvPr/>
        </p:nvSpPr>
        <p:spPr>
          <a:xfrm>
            <a:off x="5844240" y="6716880"/>
            <a:ext cx="1911240" cy="905760"/>
          </a:xfrm>
          <a:prstGeom prst="rect">
            <a:avLst/>
          </a:prstGeom>
          <a:noFill/>
          <a:ln w="0">
            <a:noFill/>
          </a:ln>
        </p:spPr>
        <p:style>
          <a:lnRef idx="0"/>
          <a:fillRef idx="0"/>
          <a:effectRef idx="0"/>
          <a:fontRef idx="minor"/>
        </p:style>
        <p:txBody>
          <a:bodyPr anchor="t">
            <a:noAutofit/>
          </a:bodyPr>
          <a:p>
            <a:pPr algn="ctr">
              <a:lnSpc>
                <a:spcPct val="100000"/>
              </a:lnSpc>
              <a:buNone/>
            </a:pPr>
            <a:r>
              <a:rPr b="0" lang="en-US" sz="1800" spc="-1" strike="noStrike">
                <a:solidFill>
                  <a:srgbClr val="ffffff"/>
                </a:solidFill>
                <a:latin typeface="Lato"/>
                <a:ea typeface="Lato"/>
              </a:rPr>
              <a:t>SAND</a:t>
            </a:r>
            <a:endParaRPr b="0" lang="en-US" sz="1800" spc="-1" strike="noStrike">
              <a:latin typeface="Arial"/>
            </a:endParaRPr>
          </a:p>
          <a:p>
            <a:pPr algn="ctr">
              <a:lnSpc>
                <a:spcPct val="100000"/>
              </a:lnSpc>
              <a:buNone/>
            </a:pPr>
            <a:r>
              <a:rPr b="0" lang="en-US" sz="1400" spc="-1" strike="noStrike">
                <a:solidFill>
                  <a:srgbClr val="ffffff"/>
                </a:solidFill>
                <a:latin typeface="Lato"/>
                <a:ea typeface="Lato"/>
              </a:rPr>
              <a:t>2 mm - 62.5 µm </a:t>
            </a:r>
            <a:endParaRPr b="0" lang="en-US" sz="1400" spc="-1" strike="noStrike">
              <a:latin typeface="Arial"/>
            </a:endParaRPr>
          </a:p>
          <a:p>
            <a:pPr algn="ctr">
              <a:lnSpc>
                <a:spcPct val="100000"/>
              </a:lnSpc>
              <a:buNone/>
            </a:pPr>
            <a:r>
              <a:rPr b="0" lang="en-US" sz="1400" spc="-1" strike="noStrike">
                <a:solidFill>
                  <a:srgbClr val="ffffff"/>
                </a:solidFill>
                <a:latin typeface="Lato"/>
                <a:ea typeface="Lato"/>
              </a:rPr>
              <a:t>[.079” - .0025”]</a:t>
            </a:r>
            <a:endParaRPr b="0" lang="en-US" sz="1400" spc="-1" strike="noStrike">
              <a:latin typeface="Arial"/>
            </a:endParaRPr>
          </a:p>
        </p:txBody>
      </p:sp>
      <p:sp>
        <p:nvSpPr>
          <p:cNvPr id="118" name="TextBox 9"/>
          <p:cNvSpPr/>
          <p:nvPr/>
        </p:nvSpPr>
        <p:spPr>
          <a:xfrm>
            <a:off x="9641160" y="6716880"/>
            <a:ext cx="2101680" cy="905760"/>
          </a:xfrm>
          <a:prstGeom prst="rect">
            <a:avLst/>
          </a:prstGeom>
          <a:noFill/>
          <a:ln w="0">
            <a:noFill/>
          </a:ln>
        </p:spPr>
        <p:style>
          <a:lnRef idx="0"/>
          <a:fillRef idx="0"/>
          <a:effectRef idx="0"/>
          <a:fontRef idx="minor"/>
        </p:style>
        <p:txBody>
          <a:bodyPr anchor="t">
            <a:noAutofit/>
          </a:bodyPr>
          <a:p>
            <a:pPr algn="ctr">
              <a:lnSpc>
                <a:spcPct val="100000"/>
              </a:lnSpc>
              <a:buNone/>
            </a:pPr>
            <a:r>
              <a:rPr b="0" lang="en-US" sz="1800" spc="-1" strike="noStrike">
                <a:solidFill>
                  <a:srgbClr val="ffffff"/>
                </a:solidFill>
                <a:latin typeface="Lato"/>
                <a:ea typeface="Lato"/>
              </a:rPr>
              <a:t>SILT</a:t>
            </a:r>
            <a:endParaRPr b="0" lang="en-US" sz="1800" spc="-1" strike="noStrike">
              <a:latin typeface="Arial"/>
            </a:endParaRPr>
          </a:p>
          <a:p>
            <a:pPr algn="ctr">
              <a:lnSpc>
                <a:spcPct val="100000"/>
              </a:lnSpc>
              <a:buNone/>
            </a:pPr>
            <a:r>
              <a:rPr b="0" lang="en-US" sz="1400" spc="-1" strike="noStrike">
                <a:solidFill>
                  <a:srgbClr val="ffffff"/>
                </a:solidFill>
                <a:latin typeface="Lato"/>
                <a:ea typeface="Lato"/>
              </a:rPr>
              <a:t>62.5 µm - 3.90625 µm </a:t>
            </a:r>
            <a:endParaRPr b="0" lang="en-US" sz="1400" spc="-1" strike="noStrike">
              <a:latin typeface="Arial"/>
            </a:endParaRPr>
          </a:p>
          <a:p>
            <a:pPr algn="ctr">
              <a:lnSpc>
                <a:spcPct val="100000"/>
              </a:lnSpc>
              <a:buNone/>
            </a:pPr>
            <a:r>
              <a:rPr b="0" lang="en-US" sz="1400" spc="-1" strike="noStrike">
                <a:solidFill>
                  <a:srgbClr val="ffffff"/>
                </a:solidFill>
                <a:latin typeface="Lato"/>
                <a:ea typeface="Lato"/>
              </a:rPr>
              <a:t>[.0025” - .00015”]</a:t>
            </a:r>
            <a:endParaRPr b="0" lang="en-US" sz="1400" spc="-1" strike="noStrike">
              <a:latin typeface="Arial"/>
            </a:endParaRPr>
          </a:p>
        </p:txBody>
      </p:sp>
      <p:sp>
        <p:nvSpPr>
          <p:cNvPr id="119" name="TextBox 10"/>
          <p:cNvSpPr/>
          <p:nvPr/>
        </p:nvSpPr>
        <p:spPr>
          <a:xfrm>
            <a:off x="14004000" y="6716880"/>
            <a:ext cx="2101680" cy="905760"/>
          </a:xfrm>
          <a:prstGeom prst="rect">
            <a:avLst/>
          </a:prstGeom>
          <a:noFill/>
          <a:ln w="0">
            <a:noFill/>
          </a:ln>
        </p:spPr>
        <p:style>
          <a:lnRef idx="0"/>
          <a:fillRef idx="0"/>
          <a:effectRef idx="0"/>
          <a:fontRef idx="minor"/>
        </p:style>
        <p:txBody>
          <a:bodyPr anchor="t">
            <a:noAutofit/>
          </a:bodyPr>
          <a:p>
            <a:pPr algn="ctr">
              <a:lnSpc>
                <a:spcPct val="100000"/>
              </a:lnSpc>
              <a:buNone/>
            </a:pPr>
            <a:r>
              <a:rPr b="0" lang="en-US" sz="1800" spc="-1" strike="noStrike">
                <a:solidFill>
                  <a:srgbClr val="ffffff"/>
                </a:solidFill>
                <a:latin typeface="Lato"/>
                <a:ea typeface="Lato"/>
              </a:rPr>
              <a:t>CLAY</a:t>
            </a:r>
            <a:endParaRPr b="0" lang="en-US" sz="1800" spc="-1" strike="noStrike">
              <a:latin typeface="Arial"/>
            </a:endParaRPr>
          </a:p>
          <a:p>
            <a:pPr algn="ctr">
              <a:lnSpc>
                <a:spcPct val="100000"/>
              </a:lnSpc>
              <a:buNone/>
            </a:pPr>
            <a:r>
              <a:rPr b="0" lang="en-US" sz="1400" spc="-1" strike="noStrike">
                <a:solidFill>
                  <a:srgbClr val="ffffff"/>
                </a:solidFill>
                <a:latin typeface="Lato"/>
                <a:ea typeface="Lato"/>
              </a:rPr>
              <a:t>&lt; 3.90625 µm </a:t>
            </a:r>
            <a:endParaRPr b="0" lang="en-US" sz="1400" spc="-1" strike="noStrike">
              <a:latin typeface="Arial"/>
            </a:endParaRPr>
          </a:p>
          <a:p>
            <a:pPr algn="ctr">
              <a:lnSpc>
                <a:spcPct val="100000"/>
              </a:lnSpc>
              <a:buNone/>
            </a:pPr>
            <a:r>
              <a:rPr b="0" lang="en-US" sz="1400" spc="-1" strike="noStrike">
                <a:solidFill>
                  <a:srgbClr val="ffffff"/>
                </a:solidFill>
                <a:latin typeface="Lato"/>
                <a:ea typeface="Lato"/>
              </a:rPr>
              <a:t>[&lt; .00015”]</a:t>
            </a:r>
            <a:endParaRPr b="0" lang="en-US" sz="1400" spc="-1" strike="noStrike">
              <a:latin typeface="Arial"/>
            </a:endParaRPr>
          </a:p>
        </p:txBody>
      </p:sp>
      <p:grpSp>
        <p:nvGrpSpPr>
          <p:cNvPr id="120" name="Group 42"/>
          <p:cNvGrpSpPr/>
          <p:nvPr/>
        </p:nvGrpSpPr>
        <p:grpSpPr>
          <a:xfrm>
            <a:off x="1338120" y="6230160"/>
            <a:ext cx="2988000" cy="300240"/>
            <a:chOff x="1338120" y="6230160"/>
            <a:chExt cx="2988000" cy="300240"/>
          </a:xfrm>
        </p:grpSpPr>
        <p:sp>
          <p:nvSpPr>
            <p:cNvPr id="121" name="TextBox 15"/>
            <p:cNvSpPr/>
            <p:nvPr/>
          </p:nvSpPr>
          <p:spPr>
            <a:xfrm>
              <a:off x="1338120" y="6230160"/>
              <a:ext cx="2988000" cy="300240"/>
            </a:xfrm>
            <a:prstGeom prst="rect">
              <a:avLst/>
            </a:prstGeom>
            <a:noFill/>
            <a:ln w="0">
              <a:noFill/>
            </a:ln>
          </p:spPr>
          <p:style>
            <a:lnRef idx="0"/>
            <a:fillRef idx="0"/>
            <a:effectRef idx="0"/>
            <a:fontRef idx="minor"/>
          </p:style>
          <p:txBody>
            <a:bodyPr anchor="t">
              <a:noAutofit/>
            </a:bodyPr>
            <a:p>
              <a:pPr algn="ctr">
                <a:lnSpc>
                  <a:spcPct val="100000"/>
                </a:lnSpc>
                <a:buNone/>
              </a:pPr>
              <a:r>
                <a:rPr b="0" lang="en-US" sz="1400" spc="-1" strike="noStrike">
                  <a:solidFill>
                    <a:srgbClr val="ffffff"/>
                  </a:solidFill>
                  <a:latin typeface="Lato"/>
                  <a:ea typeface="Lato"/>
                </a:rPr>
                <a:t>12 mm [.5”] grain; enlarged x10</a:t>
              </a:r>
              <a:endParaRPr b="0" lang="en-US" sz="1400" spc="-1" strike="noStrike">
                <a:latin typeface="Arial"/>
              </a:endParaRPr>
            </a:p>
          </p:txBody>
        </p:sp>
      </p:grpSp>
      <p:grpSp>
        <p:nvGrpSpPr>
          <p:cNvPr id="122" name="Group 43"/>
          <p:cNvGrpSpPr/>
          <p:nvPr/>
        </p:nvGrpSpPr>
        <p:grpSpPr>
          <a:xfrm>
            <a:off x="5306040" y="6230160"/>
            <a:ext cx="2988000" cy="300240"/>
            <a:chOff x="5306040" y="6230160"/>
            <a:chExt cx="2988000" cy="300240"/>
          </a:xfrm>
        </p:grpSpPr>
        <p:sp>
          <p:nvSpPr>
            <p:cNvPr id="123" name="TextBox 17"/>
            <p:cNvSpPr/>
            <p:nvPr/>
          </p:nvSpPr>
          <p:spPr>
            <a:xfrm>
              <a:off x="5306040" y="6230160"/>
              <a:ext cx="2988000" cy="300240"/>
            </a:xfrm>
            <a:prstGeom prst="rect">
              <a:avLst/>
            </a:prstGeom>
            <a:noFill/>
            <a:ln w="0">
              <a:noFill/>
            </a:ln>
          </p:spPr>
          <p:style>
            <a:lnRef idx="0"/>
            <a:fillRef idx="0"/>
            <a:effectRef idx="0"/>
            <a:fontRef idx="minor"/>
          </p:style>
          <p:txBody>
            <a:bodyPr anchor="t">
              <a:noAutofit/>
            </a:bodyPr>
            <a:p>
              <a:pPr algn="ctr">
                <a:lnSpc>
                  <a:spcPct val="100000"/>
                </a:lnSpc>
                <a:buNone/>
              </a:pPr>
              <a:r>
                <a:rPr b="0" lang="en-US" sz="1400" spc="-1" strike="noStrike">
                  <a:solidFill>
                    <a:srgbClr val="ffffff"/>
                  </a:solidFill>
                  <a:latin typeface="Lato"/>
                  <a:ea typeface="Lato"/>
                </a:rPr>
                <a:t>1 mm [.041”] grain; enlarged x10</a:t>
              </a:r>
              <a:endParaRPr b="0" lang="en-US" sz="1400" spc="-1" strike="noStrike">
                <a:latin typeface="Arial"/>
              </a:endParaRPr>
            </a:p>
          </p:txBody>
        </p:sp>
      </p:grpSp>
      <p:grpSp>
        <p:nvGrpSpPr>
          <p:cNvPr id="124" name="Group 44"/>
          <p:cNvGrpSpPr/>
          <p:nvPr/>
        </p:nvGrpSpPr>
        <p:grpSpPr>
          <a:xfrm>
            <a:off x="9045720" y="6230160"/>
            <a:ext cx="3292200" cy="300240"/>
            <a:chOff x="9045720" y="6230160"/>
            <a:chExt cx="3292200" cy="300240"/>
          </a:xfrm>
        </p:grpSpPr>
        <p:sp>
          <p:nvSpPr>
            <p:cNvPr id="125" name="TextBox 19"/>
            <p:cNvSpPr/>
            <p:nvPr/>
          </p:nvSpPr>
          <p:spPr>
            <a:xfrm>
              <a:off x="9045720" y="6230160"/>
              <a:ext cx="3292200" cy="300240"/>
            </a:xfrm>
            <a:prstGeom prst="rect">
              <a:avLst/>
            </a:prstGeom>
            <a:noFill/>
            <a:ln w="0">
              <a:noFill/>
            </a:ln>
          </p:spPr>
          <p:style>
            <a:lnRef idx="0"/>
            <a:fillRef idx="0"/>
            <a:effectRef idx="0"/>
            <a:fontRef idx="minor"/>
          </p:style>
          <p:txBody>
            <a:bodyPr anchor="t">
              <a:noAutofit/>
            </a:bodyPr>
            <a:p>
              <a:pPr algn="ctr">
                <a:lnSpc>
                  <a:spcPct val="100000"/>
                </a:lnSpc>
                <a:buNone/>
              </a:pPr>
              <a:r>
                <a:rPr b="0" lang="en-US" sz="1400" spc="-1" strike="noStrike">
                  <a:solidFill>
                    <a:srgbClr val="ffffff"/>
                  </a:solidFill>
                  <a:latin typeface="Lato"/>
                  <a:ea typeface="Lato"/>
                </a:rPr>
                <a:t>.033 mm [.001325”] grain; enlarged x10</a:t>
              </a:r>
              <a:endParaRPr b="0" lang="en-US" sz="1400" spc="-1" strike="noStrike">
                <a:latin typeface="Arial"/>
              </a:endParaRPr>
            </a:p>
          </p:txBody>
        </p:sp>
      </p:grpSp>
      <p:pic>
        <p:nvPicPr>
          <p:cNvPr id="126" name="Picture 22" descr=""/>
          <p:cNvPicPr/>
          <p:nvPr/>
        </p:nvPicPr>
        <p:blipFill>
          <a:blip r:embed="rId2"/>
          <a:stretch/>
        </p:blipFill>
        <p:spPr>
          <a:xfrm>
            <a:off x="288000" y="7686000"/>
            <a:ext cx="1819440" cy="1824480"/>
          </a:xfrm>
          <a:prstGeom prst="rect">
            <a:avLst/>
          </a:prstGeom>
          <a:ln w="0">
            <a:noFill/>
          </a:ln>
        </p:spPr>
      </p:pic>
      <p:pic>
        <p:nvPicPr>
          <p:cNvPr id="127" name="Picture 24" descr=""/>
          <p:cNvPicPr/>
          <p:nvPr/>
        </p:nvPicPr>
        <p:blipFill>
          <a:blip r:embed="rId3"/>
          <a:stretch/>
        </p:blipFill>
        <p:spPr>
          <a:xfrm>
            <a:off x="2417400" y="7693560"/>
            <a:ext cx="1828440" cy="1828440"/>
          </a:xfrm>
          <a:prstGeom prst="rect">
            <a:avLst/>
          </a:prstGeom>
          <a:ln w="0">
            <a:noFill/>
          </a:ln>
        </p:spPr>
      </p:pic>
      <p:pic>
        <p:nvPicPr>
          <p:cNvPr id="128" name="Picture 28" descr=""/>
          <p:cNvPicPr/>
          <p:nvPr/>
        </p:nvPicPr>
        <p:blipFill>
          <a:blip r:embed="rId4"/>
          <a:stretch/>
        </p:blipFill>
        <p:spPr>
          <a:xfrm>
            <a:off x="4550760" y="7720560"/>
            <a:ext cx="1828440" cy="1828440"/>
          </a:xfrm>
          <a:prstGeom prst="rect">
            <a:avLst/>
          </a:prstGeom>
          <a:ln w="0">
            <a:noFill/>
          </a:ln>
        </p:spPr>
      </p:pic>
      <p:pic>
        <p:nvPicPr>
          <p:cNvPr id="129" name="Picture 30" descr=""/>
          <p:cNvPicPr/>
          <p:nvPr/>
        </p:nvPicPr>
        <p:blipFill>
          <a:blip r:embed="rId5"/>
          <a:stretch/>
        </p:blipFill>
        <p:spPr>
          <a:xfrm>
            <a:off x="6684120" y="7747560"/>
            <a:ext cx="1828440" cy="1828440"/>
          </a:xfrm>
          <a:prstGeom prst="rect">
            <a:avLst/>
          </a:prstGeom>
          <a:ln w="0">
            <a:noFill/>
          </a:ln>
        </p:spPr>
      </p:pic>
      <p:pic>
        <p:nvPicPr>
          <p:cNvPr id="130" name="Picture 35" descr=""/>
          <p:cNvPicPr/>
          <p:nvPr/>
        </p:nvPicPr>
        <p:blipFill>
          <a:blip r:embed="rId6"/>
          <a:stretch/>
        </p:blipFill>
        <p:spPr>
          <a:xfrm>
            <a:off x="10960920" y="7747560"/>
            <a:ext cx="1791720" cy="1828440"/>
          </a:xfrm>
          <a:prstGeom prst="rect">
            <a:avLst/>
          </a:prstGeom>
          <a:ln w="0">
            <a:noFill/>
          </a:ln>
        </p:spPr>
      </p:pic>
      <p:pic>
        <p:nvPicPr>
          <p:cNvPr id="131" name="Picture 37" descr=""/>
          <p:cNvPicPr/>
          <p:nvPr/>
        </p:nvPicPr>
        <p:blipFill>
          <a:blip r:embed="rId7"/>
          <a:stretch/>
        </p:blipFill>
        <p:spPr>
          <a:xfrm>
            <a:off x="12684600" y="2486880"/>
            <a:ext cx="4334040" cy="3989520"/>
          </a:xfrm>
          <a:prstGeom prst="rect">
            <a:avLst/>
          </a:prstGeom>
          <a:ln w="0">
            <a:noFill/>
          </a:ln>
        </p:spPr>
      </p:pic>
      <p:pic>
        <p:nvPicPr>
          <p:cNvPr id="132" name="Picture 39" descr=""/>
          <p:cNvPicPr/>
          <p:nvPr/>
        </p:nvPicPr>
        <p:blipFill>
          <a:blip r:embed="rId8"/>
          <a:stretch/>
        </p:blipFill>
        <p:spPr>
          <a:xfrm>
            <a:off x="13060440" y="7731000"/>
            <a:ext cx="1828440" cy="1827000"/>
          </a:xfrm>
          <a:prstGeom prst="rect">
            <a:avLst/>
          </a:prstGeom>
          <a:ln w="0">
            <a:noFill/>
          </a:ln>
        </p:spPr>
      </p:pic>
      <p:pic>
        <p:nvPicPr>
          <p:cNvPr id="133" name="Picture 41" descr=""/>
          <p:cNvPicPr/>
          <p:nvPr/>
        </p:nvPicPr>
        <p:blipFill>
          <a:blip r:embed="rId9"/>
          <a:stretch/>
        </p:blipFill>
        <p:spPr>
          <a:xfrm>
            <a:off x="15189840" y="7693560"/>
            <a:ext cx="1828440" cy="1827720"/>
          </a:xfrm>
          <a:prstGeom prst="rect">
            <a:avLst/>
          </a:prstGeom>
          <a:ln w="0">
            <a:noFill/>
          </a:ln>
        </p:spPr>
      </p:pic>
      <p:sp>
        <p:nvSpPr>
          <p:cNvPr id="134" name="TextBox 45"/>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PARTICLE CLASSIFICATION</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1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1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1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1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1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1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1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Picture 3" descr=""/>
          <p:cNvPicPr/>
          <p:nvPr/>
        </p:nvPicPr>
        <p:blipFill>
          <a:blip r:embed="rId1"/>
          <a:stretch/>
        </p:blipFill>
        <p:spPr>
          <a:xfrm>
            <a:off x="3107520" y="1066680"/>
            <a:ext cx="10743840" cy="8414640"/>
          </a:xfrm>
          <a:prstGeom prst="rect">
            <a:avLst/>
          </a:prstGeom>
          <a:ln w="0">
            <a:noFill/>
          </a:ln>
        </p:spPr>
      </p:pic>
      <p:sp>
        <p:nvSpPr>
          <p:cNvPr id="136" name="TextBox 6"/>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TYPE CLASSIFICATION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Picture 2" descr=""/>
          <p:cNvPicPr/>
          <p:nvPr/>
        </p:nvPicPr>
        <p:blipFill>
          <a:blip r:embed="rId1"/>
          <a:stretch/>
        </p:blipFill>
        <p:spPr>
          <a:xfrm>
            <a:off x="592920" y="1409760"/>
            <a:ext cx="8000640" cy="7771680"/>
          </a:xfrm>
          <a:prstGeom prst="rect">
            <a:avLst/>
          </a:prstGeom>
          <a:ln w="0">
            <a:noFill/>
          </a:ln>
        </p:spPr>
      </p:pic>
      <p:sp>
        <p:nvSpPr>
          <p:cNvPr id="138" name="TextBox 5"/>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TESTING: PARTICLE SIZE DISTRIBUTION </a:t>
            </a:r>
            <a:endParaRPr b="0" lang="en-US" sz="2400" spc="-1" strike="noStrike">
              <a:latin typeface="Arial"/>
            </a:endParaRPr>
          </a:p>
        </p:txBody>
      </p:sp>
      <p:sp>
        <p:nvSpPr>
          <p:cNvPr id="139" name="TextBox 7"/>
          <p:cNvSpPr/>
          <p:nvPr/>
        </p:nvSpPr>
        <p:spPr>
          <a:xfrm>
            <a:off x="516600" y="9181800"/>
            <a:ext cx="1653516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Laboratory equipment for pulverizing and sieving of soil samples [left] (Photo credit: New Africa) and nested sieve analysis using a Ro-Tap machine [right] (Photo credit: Warut)</a:t>
            </a:r>
            <a:endParaRPr b="0" lang="en-US" sz="1600" spc="-1" strike="noStrike">
              <a:latin typeface="Arial"/>
            </a:endParaRPr>
          </a:p>
          <a:p>
            <a:pPr>
              <a:lnSpc>
                <a:spcPct val="100000"/>
              </a:lnSpc>
              <a:buNone/>
            </a:pPr>
            <a:endParaRPr b="0" lang="en-US" sz="1600" spc="-1" strike="noStrike">
              <a:latin typeface="Arial"/>
            </a:endParaRPr>
          </a:p>
        </p:txBody>
      </p:sp>
      <p:pic>
        <p:nvPicPr>
          <p:cNvPr id="140" name="Picture 1" descr=""/>
          <p:cNvPicPr/>
          <p:nvPr/>
        </p:nvPicPr>
        <p:blipFill>
          <a:blip r:embed="rId2"/>
          <a:stretch/>
        </p:blipFill>
        <p:spPr>
          <a:xfrm>
            <a:off x="8746200" y="1409760"/>
            <a:ext cx="8037720" cy="777168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2" descr=""/>
          <p:cNvPicPr/>
          <p:nvPr/>
        </p:nvPicPr>
        <p:blipFill>
          <a:blip r:embed="rId1">
            <a:lum contrast="50000"/>
          </a:blip>
          <a:srcRect l="29929" t="28898" r="34519" b="0"/>
          <a:stretch/>
        </p:blipFill>
        <p:spPr>
          <a:xfrm>
            <a:off x="8670240" y="0"/>
            <a:ext cx="8669880" cy="9753120"/>
          </a:xfrm>
          <a:prstGeom prst="rect">
            <a:avLst/>
          </a:prstGeom>
          <a:ln w="0">
            <a:noFill/>
          </a:ln>
        </p:spPr>
      </p:pic>
      <p:sp>
        <p:nvSpPr>
          <p:cNvPr id="142" name="TextBox 5"/>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TESTING: PARTICLE SIZE DISTRIBUTION </a:t>
            </a:r>
            <a:endParaRPr b="0" lang="en-US" sz="2400" spc="-1" strike="noStrike">
              <a:latin typeface="Arial"/>
            </a:endParaRPr>
          </a:p>
        </p:txBody>
      </p:sp>
      <p:pic>
        <p:nvPicPr>
          <p:cNvPr id="143" name="Picture 4" descr=""/>
          <p:cNvPicPr/>
          <p:nvPr/>
        </p:nvPicPr>
        <p:blipFill>
          <a:blip r:embed="rId2">
            <a:lum contrast="50000"/>
          </a:blip>
          <a:srcRect l="29931" t="28889" r="34511" b="0"/>
          <a:stretch/>
        </p:blipFill>
        <p:spPr>
          <a:xfrm>
            <a:off x="8670240" y="0"/>
            <a:ext cx="8669880" cy="9753120"/>
          </a:xfrm>
          <a:prstGeom prst="rect">
            <a:avLst/>
          </a:prstGeom>
          <a:ln w="0">
            <a:noFill/>
          </a:ln>
        </p:spPr>
      </p:pic>
      <p:pic>
        <p:nvPicPr>
          <p:cNvPr id="144" name="Picture 8" descr=""/>
          <p:cNvPicPr/>
          <p:nvPr/>
        </p:nvPicPr>
        <p:blipFill>
          <a:blip r:embed="rId3">
            <a:lum contrast="50000"/>
          </a:blip>
          <a:srcRect l="29929" t="28898" r="34521" b="0"/>
          <a:stretch/>
        </p:blipFill>
        <p:spPr>
          <a:xfrm>
            <a:off x="8670240" y="0"/>
            <a:ext cx="8669880" cy="9753120"/>
          </a:xfrm>
          <a:prstGeom prst="rect">
            <a:avLst/>
          </a:prstGeom>
          <a:ln w="0">
            <a:noFill/>
          </a:ln>
        </p:spPr>
      </p:pic>
      <p:sp>
        <p:nvSpPr>
          <p:cNvPr id="145" name="TextBox 10"/>
          <p:cNvSpPr/>
          <p:nvPr/>
        </p:nvSpPr>
        <p:spPr>
          <a:xfrm>
            <a:off x="490320" y="1222920"/>
            <a:ext cx="73148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Ideal Characteristics for Earthen Building</a:t>
            </a:r>
            <a:endParaRPr b="0" lang="en-US" sz="2000" spc="-1" strike="noStrike">
              <a:latin typeface="Arial"/>
            </a:endParaRPr>
          </a:p>
        </p:txBody>
      </p:sp>
      <p:sp>
        <p:nvSpPr>
          <p:cNvPr id="146" name="TextBox 11"/>
          <p:cNvSpPr/>
          <p:nvPr/>
        </p:nvSpPr>
        <p:spPr>
          <a:xfrm>
            <a:off x="669240" y="1662120"/>
            <a:ext cx="424620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Non uniform particle sizes</a:t>
            </a:r>
            <a:endParaRPr b="0" lang="en-US" sz="2000" spc="-1" strike="noStrike">
              <a:latin typeface="Arial"/>
            </a:endParaRPr>
          </a:p>
        </p:txBody>
      </p:sp>
      <p:sp>
        <p:nvSpPr>
          <p:cNvPr id="147" name="TextBox 12"/>
          <p:cNvSpPr/>
          <p:nvPr/>
        </p:nvSpPr>
        <p:spPr>
          <a:xfrm>
            <a:off x="669240" y="2100960"/>
            <a:ext cx="73148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Well-graded soil (i.e. containing particles of a wide range of sizes, evenly distributed from the No.4 sieve to the No.200 sieve </a:t>
            </a:r>
            <a:endParaRPr b="0" lang="en-US" sz="2000" spc="-1" strike="noStrike">
              <a:latin typeface="Arial"/>
            </a:endParaRPr>
          </a:p>
        </p:txBody>
      </p:sp>
      <p:sp>
        <p:nvSpPr>
          <p:cNvPr id="148" name="TextBox 13"/>
          <p:cNvSpPr/>
          <p:nvPr/>
        </p:nvSpPr>
        <p:spPr>
          <a:xfrm>
            <a:off x="669240" y="2856960"/>
            <a:ext cx="586692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Ideal ratio of gravel, sand, silt, and, specially, clay</a:t>
            </a:r>
            <a:endParaRPr b="0" lang="en-US" sz="2000" spc="-1" strike="noStrike">
              <a:latin typeface="Arial"/>
            </a:endParaRPr>
          </a:p>
        </p:txBody>
      </p:sp>
      <p:grpSp>
        <p:nvGrpSpPr>
          <p:cNvPr id="149" name="Group 18"/>
          <p:cNvGrpSpPr/>
          <p:nvPr/>
        </p:nvGrpSpPr>
        <p:grpSpPr>
          <a:xfrm>
            <a:off x="516600" y="3627000"/>
            <a:ext cx="7467120" cy="5864760"/>
            <a:chOff x="516600" y="3627000"/>
            <a:chExt cx="7467120" cy="5864760"/>
          </a:xfrm>
        </p:grpSpPr>
        <p:pic>
          <p:nvPicPr>
            <p:cNvPr id="150" name="Picture 1" descr="Fig1_Particle Size Distribution2.pdf"/>
            <p:cNvPicPr/>
            <p:nvPr/>
          </p:nvPicPr>
          <p:blipFill>
            <a:blip r:embed="rId4">
              <a:lum bright="70000" contrast="-70000"/>
            </a:blip>
            <a:stretch/>
          </p:blipFill>
          <p:spPr>
            <a:xfrm>
              <a:off x="521280" y="3627000"/>
              <a:ext cx="6091200" cy="5158440"/>
            </a:xfrm>
            <a:prstGeom prst="rect">
              <a:avLst/>
            </a:prstGeom>
            <a:ln w="0">
              <a:noFill/>
            </a:ln>
          </p:spPr>
        </p:pic>
        <p:sp>
          <p:nvSpPr>
            <p:cNvPr id="151" name="TextBox 17"/>
            <p:cNvSpPr/>
            <p:nvPr/>
          </p:nvSpPr>
          <p:spPr>
            <a:xfrm>
              <a:off x="516600" y="8915400"/>
              <a:ext cx="746712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Soil particle-size distribution showing the percent by mass of each size fraction (bars; left axis) as well as the cumulative density function (dashed line; right axis).</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1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14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14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1">
                                  <p:stCondLst>
                                    <p:cond delay="0"/>
                                  </p:stCondLst>
                                  <p:childTnLst>
                                    <p:set>
                                      <p:cBhvr>
                                        <p:cTn id="100" dur="1" fill="hold">
                                          <p:stCondLst>
                                            <p:cond delay="0"/>
                                          </p:stCondLst>
                                        </p:cTn>
                                        <p:tgtEl>
                                          <p:spTgt spid="1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nodeType="clickEffect" fill="hold" presetClass="entr" presetID="1">
                                  <p:stCondLst>
                                    <p:cond delay="0"/>
                                  </p:stCondLst>
                                  <p:childTnLst>
                                    <p:set>
                                      <p:cBhvr>
                                        <p:cTn id="104" dur="1" fill="hold">
                                          <p:stCondLst>
                                            <p:cond delay="0"/>
                                          </p:stCondLst>
                                        </p:cTn>
                                        <p:tgtEl>
                                          <p:spTgt spid="14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nodeType="clickEffect" fill="hold" presetClass="entr" presetID="1">
                                  <p:stCondLst>
                                    <p:cond delay="0"/>
                                  </p:stCondLst>
                                  <p:childTnLst>
                                    <p:set>
                                      <p:cBhvr>
                                        <p:cTn id="108" dur="1" fill="hold">
                                          <p:stCondLst>
                                            <p:cond delay="0"/>
                                          </p:stCondLst>
                                        </p:cTn>
                                        <p:tgtEl>
                                          <p:spTgt spid="1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1">
                                  <p:stCondLst>
                                    <p:cond delay="0"/>
                                  </p:stCondLst>
                                  <p:childTnLst>
                                    <p:set>
                                      <p:cBhvr>
                                        <p:cTn id="11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TextBox 5"/>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TESTING: PROCTOR COMPACTION</a:t>
            </a:r>
            <a:endParaRPr b="0" lang="en-US" sz="2400" spc="-1" strike="noStrike">
              <a:latin typeface="Arial"/>
            </a:endParaRPr>
          </a:p>
        </p:txBody>
      </p:sp>
      <p:sp>
        <p:nvSpPr>
          <p:cNvPr id="153" name="TextBox 10"/>
          <p:cNvSpPr/>
          <p:nvPr/>
        </p:nvSpPr>
        <p:spPr>
          <a:xfrm>
            <a:off x="490320" y="1222920"/>
            <a:ext cx="73148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Optimum Moisture Content to Achieve Maximum Dry Density</a:t>
            </a:r>
            <a:endParaRPr b="0" lang="en-US" sz="2000" spc="-1" strike="noStrike">
              <a:latin typeface="Arial"/>
            </a:endParaRPr>
          </a:p>
        </p:txBody>
      </p:sp>
      <p:sp>
        <p:nvSpPr>
          <p:cNvPr id="154" name="TextBox 11"/>
          <p:cNvSpPr/>
          <p:nvPr/>
        </p:nvSpPr>
        <p:spPr>
          <a:xfrm>
            <a:off x="669240" y="1662120"/>
            <a:ext cx="68576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Moisture is required to lubricate the soil particles</a:t>
            </a:r>
            <a:endParaRPr b="0" lang="en-US" sz="2000" spc="-1" strike="noStrike">
              <a:latin typeface="Arial"/>
            </a:endParaRPr>
          </a:p>
        </p:txBody>
      </p:sp>
      <p:sp>
        <p:nvSpPr>
          <p:cNvPr id="155" name="TextBox 12"/>
          <p:cNvSpPr/>
          <p:nvPr/>
        </p:nvSpPr>
        <p:spPr>
          <a:xfrm>
            <a:off x="669240" y="2100960"/>
            <a:ext cx="73148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Too much moisture will make the soil uncompressible; the more moisture added, the weaker the soil matrix once dried</a:t>
            </a:r>
            <a:endParaRPr b="0" lang="en-US" sz="2000" spc="-1" strike="noStrike">
              <a:latin typeface="Arial"/>
            </a:endParaRPr>
          </a:p>
        </p:txBody>
      </p:sp>
      <p:sp>
        <p:nvSpPr>
          <p:cNvPr id="156" name="TextBox 13"/>
          <p:cNvSpPr/>
          <p:nvPr/>
        </p:nvSpPr>
        <p:spPr>
          <a:xfrm>
            <a:off x="669240" y="2856960"/>
            <a:ext cx="724068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Full surface saturation of particles with no excess moisture</a:t>
            </a:r>
            <a:endParaRPr b="0" lang="en-US" sz="2000" spc="-1" strike="noStrike">
              <a:latin typeface="Arial"/>
            </a:endParaRPr>
          </a:p>
        </p:txBody>
      </p:sp>
      <p:grpSp>
        <p:nvGrpSpPr>
          <p:cNvPr id="157" name="Group 1"/>
          <p:cNvGrpSpPr/>
          <p:nvPr/>
        </p:nvGrpSpPr>
        <p:grpSpPr>
          <a:xfrm>
            <a:off x="460080" y="3546360"/>
            <a:ext cx="7523640" cy="5945400"/>
            <a:chOff x="460080" y="3546360"/>
            <a:chExt cx="7523640" cy="5945400"/>
          </a:xfrm>
        </p:grpSpPr>
        <p:sp>
          <p:nvSpPr>
            <p:cNvPr id="158" name="TextBox 17"/>
            <p:cNvSpPr/>
            <p:nvPr/>
          </p:nvSpPr>
          <p:spPr>
            <a:xfrm>
              <a:off x="516600" y="8915400"/>
              <a:ext cx="746712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Modified Proctor compaction curve used to determine an optimum gravimetric moisture content of 6.71%.</a:t>
              </a:r>
              <a:endParaRPr b="0" lang="en-US" sz="1600" spc="-1" strike="noStrike">
                <a:latin typeface="Arial"/>
              </a:endParaRPr>
            </a:p>
          </p:txBody>
        </p:sp>
        <p:pic>
          <p:nvPicPr>
            <p:cNvPr id="159" name="Picture 2" descr="Fig2_Optimum Moisture Content.pdf"/>
            <p:cNvPicPr/>
            <p:nvPr/>
          </p:nvPicPr>
          <p:blipFill>
            <a:blip r:embed="rId1">
              <a:lum bright="70000" contrast="-70000"/>
            </a:blip>
            <a:stretch/>
          </p:blipFill>
          <p:spPr>
            <a:xfrm>
              <a:off x="460080" y="3546360"/>
              <a:ext cx="7240680" cy="5140080"/>
            </a:xfrm>
            <a:prstGeom prst="rect">
              <a:avLst/>
            </a:prstGeom>
            <a:ln w="0">
              <a:noFill/>
            </a:ln>
          </p:spPr>
        </p:pic>
      </p:grpSp>
      <p:grpSp>
        <p:nvGrpSpPr>
          <p:cNvPr id="160" name="Group 20"/>
          <p:cNvGrpSpPr/>
          <p:nvPr/>
        </p:nvGrpSpPr>
        <p:grpSpPr>
          <a:xfrm>
            <a:off x="8670960" y="3962520"/>
            <a:ext cx="8208720" cy="5285880"/>
            <a:chOff x="8670960" y="3962520"/>
            <a:chExt cx="8208720" cy="5285880"/>
          </a:xfrm>
        </p:grpSpPr>
        <p:pic>
          <p:nvPicPr>
            <p:cNvPr id="161" name="Picture 9" descr=""/>
            <p:cNvPicPr/>
            <p:nvPr/>
          </p:nvPicPr>
          <p:blipFill>
            <a:blip r:embed="rId2"/>
            <a:stretch/>
          </p:blipFill>
          <p:spPr>
            <a:xfrm>
              <a:off x="8751960" y="3962520"/>
              <a:ext cx="8127720" cy="4571640"/>
            </a:xfrm>
            <a:prstGeom prst="rect">
              <a:avLst/>
            </a:prstGeom>
            <a:ln w="0">
              <a:noFill/>
            </a:ln>
          </p:spPr>
        </p:pic>
        <p:sp>
          <p:nvSpPr>
            <p:cNvPr id="162" name="TextBox 19"/>
            <p:cNvSpPr/>
            <p:nvPr/>
          </p:nvSpPr>
          <p:spPr>
            <a:xfrm>
              <a:off x="8670960" y="8915400"/>
              <a:ext cx="74671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Proctor compaction equipment, including molds, hammers, and scale</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113" dur="indefinite" restart="never" nodeType="tmRoot">
          <p:childTnLst>
            <p:seq>
              <p:cTn id="114" dur="indefinite" nodeType="mainSeq">
                <p:childTnLst>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1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15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nodeType="clickEffect" fill="hold" presetClass="entr" presetID="1">
                                  <p:stCondLst>
                                    <p:cond delay="0"/>
                                  </p:stCondLst>
                                  <p:childTnLst>
                                    <p:set>
                                      <p:cBhvr>
                                        <p:cTn id="126" dur="1" fill="hold">
                                          <p:stCondLst>
                                            <p:cond delay="0"/>
                                          </p:stCondLst>
                                        </p:cTn>
                                        <p:tgtEl>
                                          <p:spTgt spid="15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nodeType="clickEffect" fill="hold" presetClass="entr" presetID="1">
                                  <p:stCondLst>
                                    <p:cond delay="0"/>
                                  </p:stCondLst>
                                  <p:childTnLst>
                                    <p:set>
                                      <p:cBhvr>
                                        <p:cTn id="130" dur="1" fill="hold">
                                          <p:stCondLst>
                                            <p:cond delay="0"/>
                                          </p:stCondLst>
                                        </p:cTn>
                                        <p:tgtEl>
                                          <p:spTgt spid="15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15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Box 5"/>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TESTING: ATTERBERG LIMITS</a:t>
            </a:r>
            <a:endParaRPr b="0" lang="en-US" sz="2400" spc="-1" strike="noStrike">
              <a:latin typeface="Arial"/>
            </a:endParaRPr>
          </a:p>
        </p:txBody>
      </p:sp>
      <p:sp>
        <p:nvSpPr>
          <p:cNvPr id="164" name="TextBox 10"/>
          <p:cNvSpPr/>
          <p:nvPr/>
        </p:nvSpPr>
        <p:spPr>
          <a:xfrm>
            <a:off x="490320" y="1222920"/>
            <a:ext cx="73148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Determining the Shrinkage Limit, the Plastic Limit, Liquid Limit, Linear Shrinkage, and Plasticity Index</a:t>
            </a:r>
            <a:endParaRPr b="0" lang="en-US" sz="2000" spc="-1" strike="noStrike">
              <a:latin typeface="Arial"/>
            </a:endParaRPr>
          </a:p>
        </p:txBody>
      </p:sp>
      <p:sp>
        <p:nvSpPr>
          <p:cNvPr id="165" name="TextBox 11"/>
          <p:cNvSpPr/>
          <p:nvPr/>
        </p:nvSpPr>
        <p:spPr>
          <a:xfrm>
            <a:off x="669240" y="2138760"/>
            <a:ext cx="73148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Determines the plasticity of the soil: “the ability of a material to undergo permanent deformation under stress without cracking”.</a:t>
            </a:r>
            <a:endParaRPr b="0" lang="en-US" sz="2000" spc="-1" strike="noStrike">
              <a:latin typeface="Arial"/>
            </a:endParaRPr>
          </a:p>
        </p:txBody>
      </p:sp>
      <p:sp>
        <p:nvSpPr>
          <p:cNvPr id="166" name="TextBox 12"/>
          <p:cNvSpPr/>
          <p:nvPr/>
        </p:nvSpPr>
        <p:spPr>
          <a:xfrm>
            <a:off x="669240" y="2958840"/>
            <a:ext cx="73148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Research has shown that the Plasticity Index of the soil may be the single greatest determinant of soil suitability</a:t>
            </a:r>
            <a:endParaRPr b="0" lang="en-US" sz="2000" spc="-1" strike="noStrike">
              <a:latin typeface="Arial"/>
            </a:endParaRPr>
          </a:p>
        </p:txBody>
      </p:sp>
      <p:grpSp>
        <p:nvGrpSpPr>
          <p:cNvPr id="167" name="Group 6"/>
          <p:cNvGrpSpPr/>
          <p:nvPr/>
        </p:nvGrpSpPr>
        <p:grpSpPr>
          <a:xfrm>
            <a:off x="516600" y="4114800"/>
            <a:ext cx="7467120" cy="5133600"/>
            <a:chOff x="516600" y="4114800"/>
            <a:chExt cx="7467120" cy="5133600"/>
          </a:xfrm>
        </p:grpSpPr>
        <p:pic>
          <p:nvPicPr>
            <p:cNvPr id="168" name="Picture 3" descr=""/>
            <p:cNvPicPr/>
            <p:nvPr/>
          </p:nvPicPr>
          <p:blipFill>
            <a:blip r:embed="rId1"/>
            <a:stretch/>
          </p:blipFill>
          <p:spPr>
            <a:xfrm>
              <a:off x="668520" y="4114800"/>
              <a:ext cx="7136640" cy="4670640"/>
            </a:xfrm>
            <a:prstGeom prst="rect">
              <a:avLst/>
            </a:prstGeom>
            <a:ln w="0">
              <a:noFill/>
            </a:ln>
          </p:spPr>
        </p:pic>
        <p:sp>
          <p:nvSpPr>
            <p:cNvPr id="169" name="TextBox 19"/>
            <p:cNvSpPr/>
            <p:nvPr/>
          </p:nvSpPr>
          <p:spPr>
            <a:xfrm>
              <a:off x="516600" y="8915400"/>
              <a:ext cx="74671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Typical tools and equipment for conducting the Atterberg Limits Tests.</a:t>
              </a:r>
              <a:endParaRPr b="0" lang="en-US" sz="1600" spc="-1" strike="noStrike">
                <a:latin typeface="Arial"/>
              </a:endParaRPr>
            </a:p>
          </p:txBody>
        </p:sp>
      </p:grpSp>
      <p:grpSp>
        <p:nvGrpSpPr>
          <p:cNvPr id="170" name="Group 22"/>
          <p:cNvGrpSpPr/>
          <p:nvPr/>
        </p:nvGrpSpPr>
        <p:grpSpPr>
          <a:xfrm>
            <a:off x="8670960" y="0"/>
            <a:ext cx="8668800" cy="9753120"/>
            <a:chOff x="8670960" y="0"/>
            <a:chExt cx="8668800" cy="9753120"/>
          </a:xfrm>
        </p:grpSpPr>
        <p:sp>
          <p:nvSpPr>
            <p:cNvPr id="171" name="Rectangle 20"/>
            <p:cNvSpPr/>
            <p:nvPr/>
          </p:nvSpPr>
          <p:spPr>
            <a:xfrm>
              <a:off x="8670960" y="0"/>
              <a:ext cx="8668800" cy="9753120"/>
            </a:xfrm>
            <a:prstGeom prst="rect">
              <a:avLst/>
            </a:prstGeom>
            <a:solidFill>
              <a:schemeClr val="tx1"/>
            </a:solidFill>
            <a:ln w="25400">
              <a:noFill/>
            </a:ln>
          </p:spPr>
          <p:style>
            <a:lnRef idx="0"/>
            <a:fillRef idx="0"/>
            <a:effectRef idx="0"/>
            <a:fontRef idx="minor"/>
          </p:style>
        </p:sp>
        <p:pic>
          <p:nvPicPr>
            <p:cNvPr id="172" name="Picture 9" descr=""/>
            <p:cNvPicPr/>
            <p:nvPr/>
          </p:nvPicPr>
          <p:blipFill>
            <a:blip r:embed="rId2"/>
            <a:stretch/>
          </p:blipFill>
          <p:spPr>
            <a:xfrm>
              <a:off x="8898840" y="450720"/>
              <a:ext cx="8133480" cy="7473600"/>
            </a:xfrm>
            <a:prstGeom prst="rect">
              <a:avLst/>
            </a:prstGeom>
            <a:ln w="0">
              <a:noFill/>
            </a:ln>
          </p:spPr>
        </p:pic>
        <p:sp>
          <p:nvSpPr>
            <p:cNvPr id="173" name="TextBox 21"/>
            <p:cNvSpPr/>
            <p:nvPr/>
          </p:nvSpPr>
          <p:spPr>
            <a:xfrm>
              <a:off x="8898840" y="8001000"/>
              <a:ext cx="8133480" cy="1306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Lato Thin"/>
                  <a:ea typeface="Lato Thin"/>
                </a:rPr>
                <a:t>“</a:t>
              </a:r>
              <a:r>
                <a:rPr b="0" lang="en-US" sz="1600" spc="-1" strike="noStrike">
                  <a:solidFill>
                    <a:srgbClr val="000000"/>
                  </a:solidFill>
                  <a:latin typeface="Lato Thin"/>
                  <a:ea typeface="Lato Thin"/>
                </a:rPr>
                <a:t>Recommended practical stepwise procedure for determining soil favorability for stabilization based on testing natural soil properties. Stabilization success is the percentage of samples with UCS 2 MPa, as tested in the study.” From Burroughs, Steve, “Soil Property Criteria for Rammed Earth Stabilization,” Journal of Materials in Civil Engineering, 2008, 20(3): 264-273.</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139" dur="indefinite" restart="never" nodeType="tmRoot">
          <p:childTnLst>
            <p:seq>
              <p:cTn id="140" dur="indefinite" nodeType="mainSeq">
                <p:childTnLst>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16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nodeType="clickEffect" fill="hold" presetClass="entr" presetID="1">
                                  <p:stCondLst>
                                    <p:cond delay="0"/>
                                  </p:stCondLst>
                                  <p:childTnLst>
                                    <p:set>
                                      <p:cBhvr>
                                        <p:cTn id="148" dur="1" fill="hold">
                                          <p:stCondLst>
                                            <p:cond delay="0"/>
                                          </p:stCondLst>
                                        </p:cTn>
                                        <p:tgtEl>
                                          <p:spTgt spid="16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166"/>
                                        </p:tgtEl>
                                        <p:attrNameLst>
                                          <p:attrName>style.visibility</p:attrName>
                                        </p:attrNameLst>
                                      </p:cBhvr>
                                      <p:to>
                                        <p:strVal val="visible"/>
                                      </p:to>
                                    </p:set>
                                  </p:childTnLst>
                                </p:cTn>
                              </p:par>
                              <p:par>
                                <p:cTn id="153" nodeType="withEffect" fill="hold" presetClass="entr" presetID="1">
                                  <p:stCondLst>
                                    <p:cond delay="0"/>
                                  </p:stCondLst>
                                  <p:childTnLst>
                                    <p:set>
                                      <p:cBhvr>
                                        <p:cTn id="15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4" name="Picture 1" descr="RT_Overall1.jpg"/>
          <p:cNvPicPr/>
          <p:nvPr/>
        </p:nvPicPr>
        <p:blipFill>
          <a:blip r:embed="rId1"/>
          <a:stretch/>
        </p:blipFill>
        <p:spPr>
          <a:xfrm>
            <a:off x="0" y="0"/>
            <a:ext cx="17339760" cy="9753120"/>
          </a:xfrm>
          <a:prstGeom prst="rect">
            <a:avLst/>
          </a:prstGeom>
          <a:ln w="0">
            <a:noFill/>
          </a:ln>
        </p:spPr>
      </p:pic>
      <p:sp>
        <p:nvSpPr>
          <p:cNvPr id="55"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56"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ROTH TRAILHEAD [2012]</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Box 5"/>
          <p:cNvSpPr/>
          <p:nvPr/>
        </p:nvSpPr>
        <p:spPr>
          <a:xfrm>
            <a:off x="440640" y="457200"/>
            <a:ext cx="1074384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SOIL TESTING: UNCONFINED COMPRESSIVE STRENGTH</a:t>
            </a:r>
            <a:endParaRPr b="0" lang="en-US" sz="2400" spc="-1" strike="noStrike">
              <a:latin typeface="Arial"/>
            </a:endParaRPr>
          </a:p>
        </p:txBody>
      </p:sp>
      <p:sp>
        <p:nvSpPr>
          <p:cNvPr id="175" name="TextBox 10"/>
          <p:cNvSpPr/>
          <p:nvPr/>
        </p:nvSpPr>
        <p:spPr>
          <a:xfrm>
            <a:off x="490320" y="1222920"/>
            <a:ext cx="77223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Ultimately, the unconfined compressive strength of the soil is sought</a:t>
            </a:r>
            <a:endParaRPr b="0" lang="en-US" sz="2000" spc="-1" strike="noStrike">
              <a:latin typeface="Arial"/>
            </a:endParaRPr>
          </a:p>
        </p:txBody>
      </p:sp>
      <p:pic>
        <p:nvPicPr>
          <p:cNvPr id="176" name="Picture 1" descr="Fig5_Compression Test.jpg"/>
          <p:cNvPicPr/>
          <p:nvPr/>
        </p:nvPicPr>
        <p:blipFill>
          <a:blip r:embed="rId1"/>
          <a:stretch/>
        </p:blipFill>
        <p:spPr>
          <a:xfrm>
            <a:off x="10879920" y="1218960"/>
            <a:ext cx="6019560" cy="8107200"/>
          </a:xfrm>
          <a:prstGeom prst="rect">
            <a:avLst/>
          </a:prstGeom>
          <a:ln w="0">
            <a:noFill/>
          </a:ln>
        </p:spPr>
      </p:pic>
      <p:pic>
        <p:nvPicPr>
          <p:cNvPr id="177" name="Picture 13" descr=""/>
          <p:cNvPicPr/>
          <p:nvPr/>
        </p:nvPicPr>
        <p:blipFill>
          <a:blip r:embed="rId2"/>
          <a:stretch/>
        </p:blipFill>
        <p:spPr>
          <a:xfrm>
            <a:off x="440640" y="6030000"/>
            <a:ext cx="9981720" cy="3266280"/>
          </a:xfrm>
          <a:prstGeom prst="rect">
            <a:avLst/>
          </a:prstGeom>
          <a:ln w="0">
            <a:noFill/>
          </a:ln>
        </p:spPr>
      </p:pic>
      <p:sp>
        <p:nvSpPr>
          <p:cNvPr id="178" name="TextBox 14"/>
          <p:cNvSpPr/>
          <p:nvPr/>
        </p:nvSpPr>
        <p:spPr>
          <a:xfrm>
            <a:off x="669240" y="1905120"/>
            <a:ext cx="800136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ffffff"/>
                </a:solidFill>
                <a:latin typeface="Lato Thin"/>
                <a:ea typeface="Lato Thin"/>
              </a:rPr>
              <a:t>- Compressive Strength: “mechanical test measuring the maximum amount of compressive load a material can bear before fracturing.”</a:t>
            </a: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155" dur="indefinite" restart="never" nodeType="tmRoot">
          <p:childTnLst>
            <p:seq>
              <p:cTn id="156" dur="indefinite" nodeType="mainSeq">
                <p:childTnLst>
                  <p:par>
                    <p:cTn id="157" fill="hold">
                      <p:stCondLst>
                        <p:cond delay="indefinite"/>
                      </p:stCondLst>
                      <p:childTnLst>
                        <p:par>
                          <p:cTn id="158" fill="hold">
                            <p:stCondLst>
                              <p:cond delay="0"/>
                            </p:stCondLst>
                            <p:childTnLst>
                              <p:par>
                                <p:cTn id="159" nodeType="clickEffect" fill="hold" presetClass="entr" presetID="1">
                                  <p:stCondLst>
                                    <p:cond delay="0"/>
                                  </p:stCondLst>
                                  <p:childTnLst>
                                    <p:set>
                                      <p:cBhvr>
                                        <p:cTn id="160"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TECHNIQUES OF EARTH ARCHITECTURE</a:t>
            </a:r>
            <a:endParaRPr b="0" lang="en-US" sz="2400" spc="-1" strike="noStrike">
              <a:latin typeface="Arial"/>
            </a:endParaRPr>
          </a:p>
        </p:txBody>
      </p:sp>
      <p:pic>
        <p:nvPicPr>
          <p:cNvPr id="180" name="Picture 22" descr=""/>
          <p:cNvPicPr/>
          <p:nvPr/>
        </p:nvPicPr>
        <p:blipFill>
          <a:blip r:embed="rId1"/>
          <a:stretch/>
        </p:blipFill>
        <p:spPr>
          <a:xfrm>
            <a:off x="4669560" y="1326240"/>
            <a:ext cx="8000640" cy="79700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Picture 16" descr=""/>
          <p:cNvPicPr/>
          <p:nvPr/>
        </p:nvPicPr>
        <p:blipFill>
          <a:blip r:embed="rId1"/>
          <a:stretch/>
        </p:blipFill>
        <p:spPr>
          <a:xfrm>
            <a:off x="7831800" y="2895480"/>
            <a:ext cx="4839120" cy="4800240"/>
          </a:xfrm>
          <a:prstGeom prst="rect">
            <a:avLst/>
          </a:prstGeom>
          <a:ln w="0">
            <a:noFill/>
          </a:ln>
        </p:spPr>
      </p:pic>
      <p:sp>
        <p:nvSpPr>
          <p:cNvPr id="182"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MOLDED EARTH: MUD BRICK / ADOBE </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161" dur="indefinite" restart="never" nodeType="tmRoot">
          <p:childTnLst>
            <p:seq>
              <p:cTn id="162" dur="indefinite" nodeType="mainSeq">
                <p:childTnLst>
                  <p:par>
                    <p:cTn id="163" fill="hold">
                      <p:stCondLst>
                        <p:cond delay="indefinite"/>
                      </p:stCondLst>
                      <p:childTnLst>
                        <p:par>
                          <p:cTn id="164" fill="hold">
                            <p:stCondLst>
                              <p:cond delay="0"/>
                            </p:stCondLst>
                            <p:childTnLst>
                              <p:par>
                                <p:cTn id="165" nodeType="clickEffect" fill="hold" presetClass="path">
                                  <p:stCondLst>
                                    <p:cond delay="0"/>
                                  </p:stCondLst>
                                  <p:childTnLst>
                                    <p:animMotion origin="layout" path="M 3.43495E-006 5E-006 L 0.26915 -0.29297 E">
                                      <p:cBhvr>
                                        <p:cTn id="166" dur="2000" fill="hold"/>
                                        <p:tgtEl>
                                          <p:spTgt spid="18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Picture 16" descr=""/>
          <p:cNvPicPr/>
          <p:nvPr/>
        </p:nvPicPr>
        <p:blipFill>
          <a:blip r:embed="rId1"/>
          <a:stretch/>
        </p:blipFill>
        <p:spPr>
          <a:xfrm>
            <a:off x="12494160" y="48600"/>
            <a:ext cx="4839120" cy="4800240"/>
          </a:xfrm>
          <a:prstGeom prst="rect">
            <a:avLst/>
          </a:prstGeom>
          <a:ln w="0">
            <a:noFill/>
          </a:ln>
        </p:spPr>
      </p:pic>
      <p:sp>
        <p:nvSpPr>
          <p:cNvPr id="184"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MOLDED EARTH: MUD BRICK / ADOBE </a:t>
            </a:r>
            <a:endParaRPr b="0" lang="en-US" sz="2400" spc="-1" strike="noStrike">
              <a:latin typeface="Arial"/>
            </a:endParaRPr>
          </a:p>
        </p:txBody>
      </p:sp>
      <p:pic>
        <p:nvPicPr>
          <p:cNvPr id="185" name="Picture 25" descr=""/>
          <p:cNvPicPr/>
          <p:nvPr/>
        </p:nvPicPr>
        <p:blipFill>
          <a:blip r:embed="rId2"/>
          <a:stretch/>
        </p:blipFill>
        <p:spPr>
          <a:xfrm>
            <a:off x="592920" y="1409760"/>
            <a:ext cx="11429640" cy="7771680"/>
          </a:xfrm>
          <a:prstGeom prst="rect">
            <a:avLst/>
          </a:prstGeom>
          <a:ln w="0">
            <a:noFill/>
          </a:ln>
        </p:spPr>
      </p:pic>
      <p:sp>
        <p:nvSpPr>
          <p:cNvPr id="186" name="TextBox 1"/>
          <p:cNvSpPr/>
          <p:nvPr/>
        </p:nvSpPr>
        <p:spPr>
          <a:xfrm>
            <a:off x="12500640" y="556272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Gains strength from drying in the sun (low embodied energy)</a:t>
            </a:r>
            <a:endParaRPr b="0" lang="en-US" sz="2000" spc="-1" strike="noStrike">
              <a:latin typeface="Arial"/>
            </a:endParaRPr>
          </a:p>
        </p:txBody>
      </p:sp>
      <p:sp>
        <p:nvSpPr>
          <p:cNvPr id="187" name="TextBox 8"/>
          <p:cNvSpPr/>
          <p:nvPr/>
        </p:nvSpPr>
        <p:spPr>
          <a:xfrm>
            <a:off x="12520440" y="640080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Minimal forms required, ease of fabrication</a:t>
            </a:r>
            <a:endParaRPr b="0" lang="en-US" sz="2000" spc="-1" strike="noStrike">
              <a:latin typeface="Arial"/>
            </a:endParaRPr>
          </a:p>
        </p:txBody>
      </p:sp>
      <p:sp>
        <p:nvSpPr>
          <p:cNvPr id="188" name="TextBox 9"/>
          <p:cNvSpPr/>
          <p:nvPr/>
        </p:nvSpPr>
        <p:spPr>
          <a:xfrm>
            <a:off x="12553560" y="723888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Unitized and modular, ease of construction</a:t>
            </a:r>
            <a:endParaRPr b="0" lang="en-US" sz="2000" spc="-1" strike="noStrike">
              <a:latin typeface="Arial"/>
            </a:endParaRPr>
          </a:p>
        </p:txBody>
      </p:sp>
      <p:sp>
        <p:nvSpPr>
          <p:cNvPr id="189" name="TextBox 10"/>
          <p:cNvSpPr/>
          <p:nvPr/>
        </p:nvSpPr>
        <p:spPr>
          <a:xfrm>
            <a:off x="516600" y="9181800"/>
            <a:ext cx="79243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Drying adobe bricks. (Photo credit: PhotoSpirit)</a:t>
            </a:r>
            <a:endParaRPr b="0" lang="en-US" sz="1600" spc="-1" strike="noStrike">
              <a:latin typeface="Arial"/>
            </a:endParaRPr>
          </a:p>
        </p:txBody>
      </p:sp>
      <p:sp>
        <p:nvSpPr>
          <p:cNvPr id="190" name="TextBox 11"/>
          <p:cNvSpPr/>
          <p:nvPr/>
        </p:nvSpPr>
        <p:spPr>
          <a:xfrm>
            <a:off x="12573360" y="807732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Not as strong as other forms of earthen building; can be labor-intensive</a:t>
            </a: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167" dur="indefinite" restart="never" nodeType="tmRoot">
          <p:childTnLst>
            <p:seq>
              <p:cTn id="168" dur="indefinite" nodeType="mainSeq">
                <p:childTnLst>
                  <p:par>
                    <p:cTn id="169" fill="hold">
                      <p:stCondLst>
                        <p:cond delay="indefinite"/>
                      </p:stCondLst>
                      <p:childTnLst>
                        <p:par>
                          <p:cTn id="170" fill="hold">
                            <p:stCondLst>
                              <p:cond delay="0"/>
                            </p:stCondLst>
                            <p:childTnLst>
                              <p:par>
                                <p:cTn id="171" nodeType="clickEffect" fill="hold" presetClass="entr" presetID="1">
                                  <p:stCondLst>
                                    <p:cond delay="0"/>
                                  </p:stCondLst>
                                  <p:childTnLst>
                                    <p:set>
                                      <p:cBhvr>
                                        <p:cTn id="172" dur="1" fill="hold">
                                          <p:stCondLst>
                                            <p:cond delay="0"/>
                                          </p:stCondLst>
                                        </p:cTn>
                                        <p:tgtEl>
                                          <p:spTgt spid="186"/>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187"/>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18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1">
                                  <p:stCondLst>
                                    <p:cond delay="0"/>
                                  </p:stCondLst>
                                  <p:childTnLst>
                                    <p:set>
                                      <p:cBhvr>
                                        <p:cTn id="18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TECHNIQUES OF EARTH ARCHITECTURE</a:t>
            </a:r>
            <a:endParaRPr b="0" lang="en-US" sz="2400" spc="-1" strike="noStrike">
              <a:latin typeface="Arial"/>
            </a:endParaRPr>
          </a:p>
        </p:txBody>
      </p:sp>
      <p:pic>
        <p:nvPicPr>
          <p:cNvPr id="192" name="Picture 22" descr=""/>
          <p:cNvPicPr/>
          <p:nvPr/>
        </p:nvPicPr>
        <p:blipFill>
          <a:blip r:embed="rId1"/>
          <a:stretch/>
        </p:blipFill>
        <p:spPr>
          <a:xfrm>
            <a:off x="4669560" y="1326240"/>
            <a:ext cx="8000640" cy="797004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TextBox 2"/>
          <p:cNvSpPr/>
          <p:nvPr/>
        </p:nvSpPr>
        <p:spPr>
          <a:xfrm>
            <a:off x="440640" y="457200"/>
            <a:ext cx="1348704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SCULPTED EARTH: COB / CHINEH / PAKHSA</a:t>
            </a:r>
            <a:endParaRPr b="0" lang="en-US" sz="2400" spc="-1" strike="noStrike">
              <a:latin typeface="Arial"/>
            </a:endParaRPr>
          </a:p>
        </p:txBody>
      </p:sp>
      <p:pic>
        <p:nvPicPr>
          <p:cNvPr id="194" name="Picture 20" descr=""/>
          <p:cNvPicPr/>
          <p:nvPr/>
        </p:nvPicPr>
        <p:blipFill>
          <a:blip r:embed="rId1"/>
          <a:stretch/>
        </p:blipFill>
        <p:spPr>
          <a:xfrm>
            <a:off x="6307920" y="1323000"/>
            <a:ext cx="4800240" cy="4772880"/>
          </a:xfrm>
          <a:prstGeom prst="rect">
            <a:avLst/>
          </a:prstGeom>
          <a:ln w="0">
            <a:noFill/>
          </a:ln>
        </p:spPr>
      </p:pic>
      <p:sp>
        <p:nvSpPr>
          <p:cNvPr id="195" name="TextBox 1"/>
          <p:cNvSpPr/>
          <p:nvPr/>
        </p:nvSpPr>
        <p:spPr>
          <a:xfrm>
            <a:off x="11298600" y="3161160"/>
            <a:ext cx="184320" cy="7074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185" dur="indefinite" restart="never" nodeType="tmRoot">
          <p:childTnLst>
            <p:seq>
              <p:cTn id="186" dur="indefinite" nodeType="mainSeq">
                <p:childTnLst>
                  <p:par>
                    <p:cTn id="187" fill="hold">
                      <p:stCondLst>
                        <p:cond delay="indefinite"/>
                      </p:stCondLst>
                      <p:childTnLst>
                        <p:par>
                          <p:cTn id="188" fill="hold">
                            <p:stCondLst>
                              <p:cond delay="0"/>
                            </p:stCondLst>
                            <p:childTnLst>
                              <p:par>
                                <p:cTn id="189" nodeType="clickEffect" fill="hold" presetClass="path">
                                  <p:stCondLst>
                                    <p:cond delay="0"/>
                                  </p:stCondLst>
                                  <p:childTnLst>
                                    <p:animMotion origin="layout" path="M -1.4236E-006 1.66667E-006 L 0.35375 -0.13021 E">
                                      <p:cBhvr>
                                        <p:cTn id="190" dur="2000" fill="hold"/>
                                        <p:tgtEl>
                                          <p:spTgt spid="19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Picture 4" descr=""/>
          <p:cNvPicPr/>
          <p:nvPr/>
        </p:nvPicPr>
        <p:blipFill>
          <a:blip r:embed="rId1"/>
          <a:stretch/>
        </p:blipFill>
        <p:spPr>
          <a:xfrm>
            <a:off x="599400" y="1409760"/>
            <a:ext cx="11423160" cy="7771680"/>
          </a:xfrm>
          <a:prstGeom prst="rect">
            <a:avLst/>
          </a:prstGeom>
          <a:ln w="0">
            <a:noFill/>
          </a:ln>
        </p:spPr>
      </p:pic>
      <p:sp>
        <p:nvSpPr>
          <p:cNvPr id="197" name="TextBox 2"/>
          <p:cNvSpPr/>
          <p:nvPr/>
        </p:nvSpPr>
        <p:spPr>
          <a:xfrm>
            <a:off x="440640" y="457200"/>
            <a:ext cx="114231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SCULPTED EARTH: COB / CHINEH / PAKHSA</a:t>
            </a:r>
            <a:endParaRPr b="0" lang="en-US" sz="2400" spc="-1" strike="noStrike">
              <a:latin typeface="Arial"/>
            </a:endParaRPr>
          </a:p>
          <a:p>
            <a:pPr>
              <a:lnSpc>
                <a:spcPct val="90000"/>
              </a:lnSpc>
              <a:spcAft>
                <a:spcPts val="601"/>
              </a:spcAft>
              <a:buNone/>
            </a:pPr>
            <a:endParaRPr b="0" lang="en-US" sz="2400" spc="-1" strike="noStrike">
              <a:latin typeface="Arial"/>
            </a:endParaRPr>
          </a:p>
        </p:txBody>
      </p:sp>
      <p:sp>
        <p:nvSpPr>
          <p:cNvPr id="198" name="TextBox 1"/>
          <p:cNvSpPr/>
          <p:nvPr/>
        </p:nvSpPr>
        <p:spPr>
          <a:xfrm>
            <a:off x="12500640" y="556272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Gains strength from drying in the sun and manual kneading (very low embodied energy)</a:t>
            </a:r>
            <a:endParaRPr b="0" lang="en-US" sz="2000" spc="-1" strike="noStrike">
              <a:latin typeface="Arial"/>
            </a:endParaRPr>
          </a:p>
        </p:txBody>
      </p:sp>
      <p:sp>
        <p:nvSpPr>
          <p:cNvPr id="199" name="TextBox 8"/>
          <p:cNvSpPr/>
          <p:nvPr/>
        </p:nvSpPr>
        <p:spPr>
          <a:xfrm>
            <a:off x="12480120" y="663984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No/minimal forms required, ease of fabrication</a:t>
            </a:r>
            <a:endParaRPr b="0" lang="en-US" sz="2000" spc="-1" strike="noStrike">
              <a:latin typeface="Arial"/>
            </a:endParaRPr>
          </a:p>
        </p:txBody>
      </p:sp>
      <p:sp>
        <p:nvSpPr>
          <p:cNvPr id="200" name="TextBox 9"/>
          <p:cNvSpPr/>
          <p:nvPr/>
        </p:nvSpPr>
        <p:spPr>
          <a:xfrm>
            <a:off x="12500640" y="740952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Monolithic and do-it-yourself-friendly, ease of construction</a:t>
            </a:r>
            <a:endParaRPr b="0" lang="en-US" sz="2000" spc="-1" strike="noStrike">
              <a:latin typeface="Arial"/>
            </a:endParaRPr>
          </a:p>
        </p:txBody>
      </p:sp>
      <p:sp>
        <p:nvSpPr>
          <p:cNvPr id="201" name="TextBox 10"/>
          <p:cNvSpPr/>
          <p:nvPr/>
        </p:nvSpPr>
        <p:spPr>
          <a:xfrm>
            <a:off x="516600" y="9181800"/>
            <a:ext cx="79243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Cob wall construction. (Credit: Leslie Cornell Building Restoration)</a:t>
            </a:r>
            <a:endParaRPr b="0" lang="en-US" sz="1600" spc="-1" strike="noStrike">
              <a:latin typeface="Arial"/>
            </a:endParaRPr>
          </a:p>
        </p:txBody>
      </p:sp>
      <p:pic>
        <p:nvPicPr>
          <p:cNvPr id="202" name="Picture 11" descr=""/>
          <p:cNvPicPr/>
          <p:nvPr/>
        </p:nvPicPr>
        <p:blipFill>
          <a:blip r:embed="rId2"/>
          <a:stretch/>
        </p:blipFill>
        <p:spPr>
          <a:xfrm>
            <a:off x="12446640" y="57960"/>
            <a:ext cx="4800240" cy="4772880"/>
          </a:xfrm>
          <a:prstGeom prst="rect">
            <a:avLst/>
          </a:prstGeom>
          <a:ln w="0">
            <a:noFill/>
          </a:ln>
        </p:spPr>
      </p:pic>
      <p:sp>
        <p:nvSpPr>
          <p:cNvPr id="203" name="TextBox 12"/>
          <p:cNvSpPr/>
          <p:nvPr/>
        </p:nvSpPr>
        <p:spPr>
          <a:xfrm>
            <a:off x="12500640" y="817920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Not as strong as other earthen building techniques; can be slow and imprecise</a:t>
            </a: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191" dur="indefinite" restart="never" nodeType="tmRoot">
          <p:childTnLst>
            <p:seq>
              <p:cTn id="192" dur="indefinite" nodeType="mainSeq">
                <p:childTnLst>
                  <p:par>
                    <p:cTn id="193" fill="hold">
                      <p:stCondLst>
                        <p:cond delay="indefinite"/>
                      </p:stCondLst>
                      <p:childTnLst>
                        <p:par>
                          <p:cTn id="194" fill="hold">
                            <p:stCondLst>
                              <p:cond delay="0"/>
                            </p:stCondLst>
                            <p:childTnLst>
                              <p:par>
                                <p:cTn id="195" nodeType="clickEffect" fill="hold" presetClass="entr" presetID="1">
                                  <p:stCondLst>
                                    <p:cond delay="0"/>
                                  </p:stCondLst>
                                  <p:childTnLst>
                                    <p:set>
                                      <p:cBhvr>
                                        <p:cTn id="196" dur="1" fill="hold">
                                          <p:stCondLst>
                                            <p:cond delay="0"/>
                                          </p:stCondLst>
                                        </p:cTn>
                                        <p:tgtEl>
                                          <p:spTgt spid="198"/>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nodeType="clickEffect" fill="hold" presetClass="entr" presetID="1">
                                  <p:stCondLst>
                                    <p:cond delay="0"/>
                                  </p:stCondLst>
                                  <p:childTnLst>
                                    <p:set>
                                      <p:cBhvr>
                                        <p:cTn id="200" dur="1" fill="hold">
                                          <p:stCondLst>
                                            <p:cond delay="0"/>
                                          </p:stCondLst>
                                        </p:cTn>
                                        <p:tgtEl>
                                          <p:spTgt spid="19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nodeType="clickEffect" fill="hold" presetClass="entr" presetID="1">
                                  <p:stCondLst>
                                    <p:cond delay="0"/>
                                  </p:stCondLst>
                                  <p:childTnLst>
                                    <p:set>
                                      <p:cBhvr>
                                        <p:cTn id="204" dur="1" fill="hold">
                                          <p:stCondLst>
                                            <p:cond delay="0"/>
                                          </p:stCondLst>
                                        </p:cTn>
                                        <p:tgtEl>
                                          <p:spTgt spid="200"/>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nodeType="clickEffect" fill="hold" presetClass="entr" presetID="1">
                                  <p:stCondLst>
                                    <p:cond delay="0"/>
                                  </p:stCondLst>
                                  <p:childTnLst>
                                    <p:set>
                                      <p:cBhvr>
                                        <p:cTn id="208"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TECHNIQUES OF EARTH ARCHITECTURE</a:t>
            </a:r>
            <a:endParaRPr b="0" lang="en-US" sz="2400" spc="-1" strike="noStrike">
              <a:latin typeface="Arial"/>
            </a:endParaRPr>
          </a:p>
        </p:txBody>
      </p:sp>
      <p:pic>
        <p:nvPicPr>
          <p:cNvPr id="205" name="Picture 22" descr=""/>
          <p:cNvPicPr/>
          <p:nvPr/>
        </p:nvPicPr>
        <p:blipFill>
          <a:blip r:embed="rId1"/>
          <a:stretch/>
        </p:blipFill>
        <p:spPr>
          <a:xfrm>
            <a:off x="4669560" y="1326240"/>
            <a:ext cx="8000640" cy="79700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COMPRESSED EARTH BLOCK</a:t>
            </a:r>
            <a:endParaRPr b="0" lang="en-US" sz="2400" spc="-1" strike="noStrike">
              <a:latin typeface="Arial"/>
            </a:endParaRPr>
          </a:p>
        </p:txBody>
      </p:sp>
      <p:pic>
        <p:nvPicPr>
          <p:cNvPr id="207" name="Picture 14" descr=""/>
          <p:cNvPicPr/>
          <p:nvPr/>
        </p:nvPicPr>
        <p:blipFill>
          <a:blip r:embed="rId1"/>
          <a:stretch/>
        </p:blipFill>
        <p:spPr>
          <a:xfrm>
            <a:off x="6231600" y="4419720"/>
            <a:ext cx="4952520" cy="4876560"/>
          </a:xfrm>
          <a:prstGeom prst="rect">
            <a:avLst/>
          </a:prstGeom>
          <a:ln w="0">
            <a:noFill/>
          </a:ln>
        </p:spPr>
      </p:pic>
    </p:spTree>
  </p:cSld>
  <mc:AlternateContent>
    <mc:Choice Requires="p14">
      <p:transition spd="slow" p14:dur="2000"/>
    </mc:Choice>
    <mc:Fallback>
      <p:transition spd="slow"/>
    </mc:Fallback>
  </mc:AlternateContent>
  <p:timing>
    <p:tnLst>
      <p:par>
        <p:cTn id="209" dur="indefinite" restart="never" nodeType="tmRoot">
          <p:childTnLst>
            <p:seq>
              <p:cTn id="210" dur="indefinite" nodeType="mainSeq">
                <p:childTnLst>
                  <p:par>
                    <p:cTn id="211" fill="hold">
                      <p:stCondLst>
                        <p:cond delay="indefinite"/>
                      </p:stCondLst>
                      <p:childTnLst>
                        <p:par>
                          <p:cTn id="212" fill="hold">
                            <p:stCondLst>
                              <p:cond delay="0"/>
                            </p:stCondLst>
                            <p:childTnLst>
                              <p:par>
                                <p:cTn id="213" nodeType="clickEffect" fill="hold" presetClass="path">
                                  <p:stCondLst>
                                    <p:cond delay="0"/>
                                  </p:stCondLst>
                                  <p:childTnLst>
                                    <p:animMotion origin="layout" path="M 4.22503E-006 1.11022E-016 L 0.35366 -0.45313 E">
                                      <p:cBhvr>
                                        <p:cTn id="214" dur="2000" fill="hold"/>
                                        <p:tgtEl>
                                          <p:spTgt spid="20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8" name="Picture 5" descr=""/>
          <p:cNvPicPr/>
          <p:nvPr/>
        </p:nvPicPr>
        <p:blipFill>
          <a:blip r:embed="rId1"/>
          <a:stretch/>
        </p:blipFill>
        <p:spPr>
          <a:xfrm>
            <a:off x="599400" y="1409760"/>
            <a:ext cx="11423160" cy="7784640"/>
          </a:xfrm>
          <a:prstGeom prst="rect">
            <a:avLst/>
          </a:prstGeom>
          <a:ln w="0">
            <a:noFill/>
          </a:ln>
        </p:spPr>
      </p:pic>
      <p:pic>
        <p:nvPicPr>
          <p:cNvPr id="209" name="Picture 13" descr=""/>
          <p:cNvPicPr/>
          <p:nvPr/>
        </p:nvPicPr>
        <p:blipFill>
          <a:blip r:embed="rId2"/>
          <a:stretch/>
        </p:blipFill>
        <p:spPr>
          <a:xfrm>
            <a:off x="12353400" y="0"/>
            <a:ext cx="4952520" cy="4876560"/>
          </a:xfrm>
          <a:prstGeom prst="rect">
            <a:avLst/>
          </a:prstGeom>
          <a:ln w="0">
            <a:noFill/>
          </a:ln>
        </p:spPr>
      </p:pic>
      <p:sp>
        <p:nvSpPr>
          <p:cNvPr id="210"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COMPRESSED EARTH BLOCK</a:t>
            </a:r>
            <a:endParaRPr b="0" lang="en-US" sz="2400" spc="-1" strike="noStrike">
              <a:latin typeface="Arial"/>
            </a:endParaRPr>
          </a:p>
        </p:txBody>
      </p:sp>
      <p:sp>
        <p:nvSpPr>
          <p:cNvPr id="211" name="TextBox 1"/>
          <p:cNvSpPr/>
          <p:nvPr/>
        </p:nvSpPr>
        <p:spPr>
          <a:xfrm>
            <a:off x="12500640" y="556272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Gains strength from compression; is stronger than other forms of unitized earth construction</a:t>
            </a:r>
            <a:endParaRPr b="0" lang="en-US" sz="2000" spc="-1" strike="noStrike">
              <a:latin typeface="Arial"/>
            </a:endParaRPr>
          </a:p>
        </p:txBody>
      </p:sp>
      <p:sp>
        <p:nvSpPr>
          <p:cNvPr id="212" name="TextBox 8"/>
          <p:cNvSpPr/>
          <p:nvPr/>
        </p:nvSpPr>
        <p:spPr>
          <a:xfrm>
            <a:off x="12480120" y="663984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No/minimal forms required; uses conventional masonry techniques</a:t>
            </a:r>
            <a:endParaRPr b="0" lang="en-US" sz="2000" spc="-1" strike="noStrike">
              <a:latin typeface="Arial"/>
            </a:endParaRPr>
          </a:p>
        </p:txBody>
      </p:sp>
      <p:sp>
        <p:nvSpPr>
          <p:cNvPr id="213" name="TextBox 9"/>
          <p:cNvSpPr/>
          <p:nvPr/>
        </p:nvSpPr>
        <p:spPr>
          <a:xfrm>
            <a:off x="12500640" y="740952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Unitized construction allows to off-site fabrication</a:t>
            </a:r>
            <a:endParaRPr b="0" lang="en-US" sz="2000" spc="-1" strike="noStrike">
              <a:latin typeface="Arial"/>
            </a:endParaRPr>
          </a:p>
        </p:txBody>
      </p:sp>
      <p:sp>
        <p:nvSpPr>
          <p:cNvPr id="214" name="TextBox 10"/>
          <p:cNvSpPr/>
          <p:nvPr/>
        </p:nvSpPr>
        <p:spPr>
          <a:xfrm>
            <a:off x="516600" y="9181800"/>
            <a:ext cx="79243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Compressed earth block wall. (Credit: UN Habitat)</a:t>
            </a:r>
            <a:endParaRPr b="0" lang="en-US" sz="1600" spc="-1" strike="noStrike">
              <a:latin typeface="Arial"/>
            </a:endParaRPr>
          </a:p>
        </p:txBody>
      </p:sp>
      <p:sp>
        <p:nvSpPr>
          <p:cNvPr id="215" name="TextBox 12"/>
          <p:cNvSpPr/>
          <p:nvPr/>
        </p:nvSpPr>
        <p:spPr>
          <a:xfrm>
            <a:off x="12500640" y="8179200"/>
            <a:ext cx="4246200" cy="13093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Typically stabilized with cement or other industrial admixtures, which strengthen, but also increase embodied energy</a:t>
            </a: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215" dur="indefinite" restart="never" nodeType="tmRoot">
          <p:childTnLst>
            <p:seq>
              <p:cTn id="216" dur="indefinite" nodeType="mainSeq">
                <p:childTnLst>
                  <p:par>
                    <p:cTn id="217" fill="hold">
                      <p:stCondLst>
                        <p:cond delay="indefinite"/>
                      </p:stCondLst>
                      <p:childTnLst>
                        <p:par>
                          <p:cTn id="218" fill="hold">
                            <p:stCondLst>
                              <p:cond delay="0"/>
                            </p:stCondLst>
                            <p:childTnLst>
                              <p:par>
                                <p:cTn id="219" nodeType="clickEffect" fill="hold" presetClass="entr" presetID="1">
                                  <p:stCondLst>
                                    <p:cond delay="0"/>
                                  </p:stCondLst>
                                  <p:childTnLst>
                                    <p:set>
                                      <p:cBhvr>
                                        <p:cTn id="220" dur="1" fill="hold">
                                          <p:stCondLst>
                                            <p:cond delay="0"/>
                                          </p:stCondLst>
                                        </p:cTn>
                                        <p:tgtEl>
                                          <p:spTgt spid="211"/>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nodeType="clickEffect" fill="hold" presetClass="entr" presetID="1">
                                  <p:stCondLst>
                                    <p:cond delay="0"/>
                                  </p:stCondLst>
                                  <p:childTnLst>
                                    <p:set>
                                      <p:cBhvr>
                                        <p:cTn id="224" dur="1" fill="hold">
                                          <p:stCondLst>
                                            <p:cond delay="0"/>
                                          </p:stCondLst>
                                        </p:cTn>
                                        <p:tgtEl>
                                          <p:spTgt spid="212"/>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nodeType="clickEffect" fill="hold" presetClass="entr" presetID="1">
                                  <p:stCondLst>
                                    <p:cond delay="0"/>
                                  </p:stCondLst>
                                  <p:childTnLst>
                                    <p:set>
                                      <p:cBhvr>
                                        <p:cTn id="228" dur="1" fill="hold">
                                          <p:stCondLst>
                                            <p:cond delay="0"/>
                                          </p:stCondLst>
                                        </p:cTn>
                                        <p:tgtEl>
                                          <p:spTgt spid="213"/>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nodeType="clickEffect" fill="hold" presetClass="entr" presetID="1">
                                  <p:stCondLst>
                                    <p:cond delay="0"/>
                                  </p:stCondLst>
                                  <p:childTnLst>
                                    <p:set>
                                      <p:cBhvr>
                                        <p:cTn id="232"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Picture 3" descr="KU Fieldstation Gateway_2435.tif"/>
          <p:cNvPicPr/>
          <p:nvPr/>
        </p:nvPicPr>
        <p:blipFill>
          <a:blip r:embed="rId1"/>
          <a:stretch/>
        </p:blipFill>
        <p:spPr>
          <a:xfrm>
            <a:off x="0" y="0"/>
            <a:ext cx="17339760" cy="9753120"/>
          </a:xfrm>
          <a:prstGeom prst="rect">
            <a:avLst/>
          </a:prstGeom>
          <a:ln w="0">
            <a:noFill/>
          </a:ln>
        </p:spPr>
      </p:pic>
      <p:sp>
        <p:nvSpPr>
          <p:cNvPr id="58"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59" name="Picture 1"/>
          <p:cNvSpPr/>
          <p:nvPr/>
        </p:nvSpPr>
        <p:spPr>
          <a:xfrm>
            <a:off x="-1123920" y="-1625760"/>
            <a:ext cx="19560240" cy="13005000"/>
          </a:xfrm>
          <a:prstGeom prst="rect">
            <a:avLst/>
          </a:prstGeom>
          <a:noFill/>
          <a:ln w="0">
            <a:noFill/>
          </a:ln>
        </p:spPr>
        <p:style>
          <a:lnRef idx="0"/>
          <a:fillRef idx="0"/>
          <a:effectRef idx="0"/>
          <a:fontRef idx="minor"/>
        </p:style>
      </p:sp>
      <p:sp>
        <p:nvSpPr>
          <p:cNvPr id="60"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FIELD STATION GATEWAY [2013]</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TECHNIQUES OF EARTH ARCHITECTURE</a:t>
            </a:r>
            <a:endParaRPr b="0" lang="en-US" sz="2400" spc="-1" strike="noStrike">
              <a:latin typeface="Arial"/>
            </a:endParaRPr>
          </a:p>
        </p:txBody>
      </p:sp>
      <p:pic>
        <p:nvPicPr>
          <p:cNvPr id="217" name="Picture 22" descr=""/>
          <p:cNvPicPr/>
          <p:nvPr/>
        </p:nvPicPr>
        <p:blipFill>
          <a:blip r:embed="rId1"/>
          <a:stretch/>
        </p:blipFill>
        <p:spPr>
          <a:xfrm>
            <a:off x="4669560" y="1326240"/>
            <a:ext cx="8000640" cy="797004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RAMMED EARTH</a:t>
            </a:r>
            <a:endParaRPr b="0" lang="en-US" sz="2400" spc="-1" strike="noStrike">
              <a:latin typeface="Arial"/>
            </a:endParaRPr>
          </a:p>
        </p:txBody>
      </p:sp>
      <p:pic>
        <p:nvPicPr>
          <p:cNvPr id="219" name="Picture 18" descr=""/>
          <p:cNvPicPr/>
          <p:nvPr/>
        </p:nvPicPr>
        <p:blipFill>
          <a:blip r:embed="rId1"/>
          <a:stretch/>
        </p:blipFill>
        <p:spPr>
          <a:xfrm>
            <a:off x="4669560" y="2743200"/>
            <a:ext cx="4914720" cy="5028840"/>
          </a:xfrm>
          <a:prstGeom prst="rect">
            <a:avLst/>
          </a:prstGeom>
          <a:ln w="0">
            <a:noFill/>
          </a:ln>
        </p:spPr>
      </p:pic>
    </p:spTree>
  </p:cSld>
  <mc:AlternateContent>
    <mc:Choice Requires="p14">
      <p:transition spd="slow" p14:dur="2000"/>
    </mc:Choice>
    <mc:Fallback>
      <p:transition spd="slow"/>
    </mc:Fallback>
  </mc:AlternateContent>
  <p:timing>
    <p:tnLst>
      <p:par>
        <p:cTn id="233" dur="indefinite" restart="never" nodeType="tmRoot">
          <p:childTnLst>
            <p:seq>
              <p:cTn id="234" dur="indefinite" nodeType="mainSeq">
                <p:childTnLst>
                  <p:par>
                    <p:cTn id="235" fill="hold">
                      <p:stCondLst>
                        <p:cond delay="indefinite"/>
                      </p:stCondLst>
                      <p:childTnLst>
                        <p:par>
                          <p:cTn id="236" fill="hold">
                            <p:stCondLst>
                              <p:cond delay="0"/>
                            </p:stCondLst>
                            <p:childTnLst>
                              <p:par>
                                <p:cTn id="237" nodeType="clickEffect" fill="hold" presetClass="path">
                                  <p:stCondLst>
                                    <p:cond delay="0"/>
                                  </p:stCondLst>
                                  <p:childTnLst>
                                    <p:animMotion origin="layout" path="M 2.31713E-006 -2.5E-006 L 0.44493 -0.28125 E">
                                      <p:cBhvr>
                                        <p:cTn id="238" dur="2000" fill="hold"/>
                                        <p:tgtEl>
                                          <p:spTgt spid="21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Picture 12" descr=""/>
          <p:cNvPicPr/>
          <p:nvPr/>
        </p:nvPicPr>
        <p:blipFill>
          <a:blip r:embed="rId1"/>
          <a:stretch/>
        </p:blipFill>
        <p:spPr>
          <a:xfrm>
            <a:off x="12391920" y="0"/>
            <a:ext cx="4914720" cy="5028840"/>
          </a:xfrm>
          <a:prstGeom prst="rect">
            <a:avLst/>
          </a:prstGeom>
          <a:ln w="0">
            <a:noFill/>
          </a:ln>
        </p:spPr>
      </p:pic>
      <p:sp>
        <p:nvSpPr>
          <p:cNvPr id="221" name="TextBox 2"/>
          <p:cNvSpPr/>
          <p:nvPr/>
        </p:nvSpPr>
        <p:spPr>
          <a:xfrm>
            <a:off x="440640" y="457200"/>
            <a:ext cx="8229960" cy="4568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ffffff"/>
                </a:solidFill>
                <a:latin typeface="Lato"/>
                <a:ea typeface="Lato"/>
              </a:rPr>
              <a:t>RAMMED EARTH</a:t>
            </a:r>
            <a:endParaRPr b="0" lang="en-US" sz="2400" spc="-1" strike="noStrike">
              <a:latin typeface="Arial"/>
            </a:endParaRPr>
          </a:p>
        </p:txBody>
      </p:sp>
      <p:sp>
        <p:nvSpPr>
          <p:cNvPr id="222" name="TextBox 1"/>
          <p:cNvSpPr/>
          <p:nvPr/>
        </p:nvSpPr>
        <p:spPr>
          <a:xfrm>
            <a:off x="12500640" y="556272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Gains strength from vibration and compaction</a:t>
            </a:r>
            <a:endParaRPr b="0" lang="en-US" sz="2000" spc="-1" strike="noStrike">
              <a:latin typeface="Arial"/>
            </a:endParaRPr>
          </a:p>
        </p:txBody>
      </p:sp>
      <p:sp>
        <p:nvSpPr>
          <p:cNvPr id="223" name="TextBox 8"/>
          <p:cNvSpPr/>
          <p:nvPr/>
        </p:nvSpPr>
        <p:spPr>
          <a:xfrm>
            <a:off x="12520440" y="6400800"/>
            <a:ext cx="4246200" cy="699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Strongest form of earthen building; can be very durable</a:t>
            </a:r>
            <a:endParaRPr b="0" lang="en-US" sz="2000" spc="-1" strike="noStrike">
              <a:latin typeface="Arial"/>
            </a:endParaRPr>
          </a:p>
        </p:txBody>
      </p:sp>
      <p:sp>
        <p:nvSpPr>
          <p:cNvPr id="224" name="TextBox 9"/>
          <p:cNvSpPr/>
          <p:nvPr/>
        </p:nvSpPr>
        <p:spPr>
          <a:xfrm>
            <a:off x="12553560" y="723888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Monolithic wall construction; layering can contribute to aesthetics</a:t>
            </a:r>
            <a:endParaRPr b="0" lang="en-US" sz="2000" spc="-1" strike="noStrike">
              <a:latin typeface="Arial"/>
            </a:endParaRPr>
          </a:p>
        </p:txBody>
      </p:sp>
      <p:sp>
        <p:nvSpPr>
          <p:cNvPr id="225" name="TextBox 11"/>
          <p:cNvSpPr/>
          <p:nvPr/>
        </p:nvSpPr>
        <p:spPr>
          <a:xfrm>
            <a:off x="12566880" y="8385120"/>
            <a:ext cx="4246200" cy="1004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ffffff"/>
              </a:buClr>
              <a:buFont typeface="StarSymbol"/>
              <a:buChar char="-"/>
            </a:pPr>
            <a:r>
              <a:rPr b="0" lang="en-US" sz="2000" spc="-1" strike="noStrike">
                <a:solidFill>
                  <a:srgbClr val="ffffff"/>
                </a:solidFill>
                <a:latin typeface="Lato Thin"/>
                <a:ea typeface="Lato Thin"/>
              </a:rPr>
              <a:t>Requires sturdy formwork; can be labor intensive; may require expensive equipment</a:t>
            </a:r>
            <a:endParaRPr b="0" lang="en-US" sz="2000" spc="-1" strike="noStrike">
              <a:latin typeface="Arial"/>
            </a:endParaRPr>
          </a:p>
        </p:txBody>
      </p:sp>
      <p:sp>
        <p:nvSpPr>
          <p:cNvPr id="226" name="TextBox 10"/>
          <p:cNvSpPr/>
          <p:nvPr/>
        </p:nvSpPr>
        <p:spPr>
          <a:xfrm>
            <a:off x="516600" y="9181800"/>
            <a:ext cx="79243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ffffff"/>
                </a:solidFill>
                <a:latin typeface="Lato Thin"/>
                <a:ea typeface="Lato Thin"/>
              </a:rPr>
              <a:t>Dirt Works Studio ramming a wall. (Video credit: Dirt Works Studio)</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239" dur="indefinite" restart="never" nodeType="tmRoot">
          <p:childTnLst>
            <p:seq>
              <p:cTn id="240" dur="indefinite" nodeType="mainSeq">
                <p:childTnLst>
                  <p:par>
                    <p:cTn id="241" fill="hold">
                      <p:stCondLst>
                        <p:cond delay="indefinite"/>
                      </p:stCondLst>
                      <p:childTnLst>
                        <p:par>
                          <p:cTn id="242" fill="hold">
                            <p:stCondLst>
                              <p:cond delay="0"/>
                            </p:stCondLst>
                            <p:childTnLst>
                              <p:par>
                                <p:cTn id="243" nodeType="clickEffect" fill="hold" presetClass="entr" presetID="1">
                                  <p:stCondLst>
                                    <p:cond delay="0"/>
                                  </p:stCondLst>
                                  <p:childTnLst>
                                    <p:set>
                                      <p:cBhvr>
                                        <p:cTn id="244" dur="1" fill="hold">
                                          <p:stCondLst>
                                            <p:cond delay="0"/>
                                          </p:stCondLst>
                                        </p:cTn>
                                        <p:tgtEl>
                                          <p:spTgt spid="222"/>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nodeType="clickEffect" fill="hold" presetClass="entr" presetID="1">
                                  <p:stCondLst>
                                    <p:cond delay="0"/>
                                  </p:stCondLst>
                                  <p:childTnLst>
                                    <p:set>
                                      <p:cBhvr>
                                        <p:cTn id="248" dur="1" fill="hold">
                                          <p:stCondLst>
                                            <p:cond delay="0"/>
                                          </p:stCondLst>
                                        </p:cTn>
                                        <p:tgtEl>
                                          <p:spTgt spid="223"/>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1">
                                  <p:stCondLst>
                                    <p:cond delay="0"/>
                                  </p:stCondLst>
                                  <p:childTnLst>
                                    <p:set>
                                      <p:cBhvr>
                                        <p:cTn id="252" dur="1" fill="hold">
                                          <p:stCondLst>
                                            <p:cond delay="0"/>
                                          </p:stCondLst>
                                        </p:cTn>
                                        <p:tgtEl>
                                          <p:spTgt spid="224"/>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nodeType="clickEffect" fill="hold" presetClass="entr" presetID="1">
                                  <p:stCondLst>
                                    <p:cond delay="0"/>
                                  </p:stCondLst>
                                  <p:childTnLst>
                                    <p:set>
                                      <p:cBhvr>
                                        <p:cTn id="256"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7" name="Picture 17" descr=""/>
          <p:cNvPicPr/>
          <p:nvPr/>
        </p:nvPicPr>
        <p:blipFill>
          <a:blip r:embed="rId1"/>
          <a:stretch/>
        </p:blipFill>
        <p:spPr>
          <a:xfrm>
            <a:off x="1326960" y="1749240"/>
            <a:ext cx="14685840" cy="6255000"/>
          </a:xfrm>
          <a:prstGeom prst="rect">
            <a:avLst/>
          </a:prstGeom>
          <a:ln w="0">
            <a:noFill/>
          </a:ln>
        </p:spPr>
      </p:pic>
      <p:pic>
        <p:nvPicPr>
          <p:cNvPr id="228" name="Picture 22" descr=""/>
          <p:cNvPicPr/>
          <p:nvPr/>
        </p:nvPicPr>
        <p:blipFill>
          <a:blip r:embed="rId2"/>
          <a:stretch/>
        </p:blipFill>
        <p:spPr>
          <a:xfrm>
            <a:off x="1326960" y="1749240"/>
            <a:ext cx="14685840" cy="6255000"/>
          </a:xfrm>
          <a:prstGeom prst="rect">
            <a:avLst/>
          </a:prstGeom>
          <a:ln w="0">
            <a:noFill/>
          </a:ln>
        </p:spPr>
      </p:pic>
      <p:pic>
        <p:nvPicPr>
          <p:cNvPr id="229" name="Picture 26" descr=""/>
          <p:cNvPicPr/>
          <p:nvPr/>
        </p:nvPicPr>
        <p:blipFill>
          <a:blip r:embed="rId3"/>
          <a:stretch/>
        </p:blipFill>
        <p:spPr>
          <a:xfrm>
            <a:off x="1326960" y="1749240"/>
            <a:ext cx="14685840" cy="6255000"/>
          </a:xfrm>
          <a:prstGeom prst="rect">
            <a:avLst/>
          </a:prstGeom>
          <a:ln w="0">
            <a:noFill/>
          </a:ln>
        </p:spPr>
      </p:pic>
      <p:pic>
        <p:nvPicPr>
          <p:cNvPr id="230" name="Picture 28" descr=""/>
          <p:cNvPicPr/>
          <p:nvPr/>
        </p:nvPicPr>
        <p:blipFill>
          <a:blip r:embed="rId4"/>
          <a:stretch/>
        </p:blipFill>
        <p:spPr>
          <a:xfrm>
            <a:off x="1326960" y="1749240"/>
            <a:ext cx="14685840" cy="6255000"/>
          </a:xfrm>
          <a:prstGeom prst="rect">
            <a:avLst/>
          </a:prstGeom>
          <a:ln w="0">
            <a:noFill/>
          </a:ln>
        </p:spPr>
      </p:pic>
      <p:pic>
        <p:nvPicPr>
          <p:cNvPr id="231" name="Picture 32" descr=""/>
          <p:cNvPicPr/>
          <p:nvPr/>
        </p:nvPicPr>
        <p:blipFill>
          <a:blip r:embed="rId5"/>
          <a:stretch/>
        </p:blipFill>
        <p:spPr>
          <a:xfrm>
            <a:off x="1326960" y="1749240"/>
            <a:ext cx="14685840" cy="6255000"/>
          </a:xfrm>
          <a:prstGeom prst="rect">
            <a:avLst/>
          </a:prstGeom>
          <a:ln w="0">
            <a:noFill/>
          </a:ln>
        </p:spPr>
      </p:pic>
      <p:pic>
        <p:nvPicPr>
          <p:cNvPr id="232" name="Picture 36" descr=""/>
          <p:cNvPicPr/>
          <p:nvPr/>
        </p:nvPicPr>
        <p:blipFill>
          <a:blip r:embed="rId6"/>
          <a:stretch/>
        </p:blipFill>
        <p:spPr>
          <a:xfrm>
            <a:off x="1326960" y="1749240"/>
            <a:ext cx="14685840" cy="6255000"/>
          </a:xfrm>
          <a:prstGeom prst="rect">
            <a:avLst/>
          </a:prstGeom>
          <a:ln w="0">
            <a:noFill/>
          </a:ln>
        </p:spPr>
      </p:pic>
      <p:pic>
        <p:nvPicPr>
          <p:cNvPr id="233" name="Picture 64" descr=""/>
          <p:cNvPicPr/>
          <p:nvPr/>
        </p:nvPicPr>
        <p:blipFill>
          <a:blip r:embed="rId7"/>
          <a:stretch/>
        </p:blipFill>
        <p:spPr>
          <a:xfrm>
            <a:off x="1326960" y="1749240"/>
            <a:ext cx="14685840" cy="6255000"/>
          </a:xfrm>
          <a:prstGeom prst="rect">
            <a:avLst/>
          </a:prstGeom>
          <a:ln w="0">
            <a:noFill/>
          </a:ln>
        </p:spPr>
      </p:pic>
      <p:sp>
        <p:nvSpPr>
          <p:cNvPr id="234" name="TextBox 20"/>
          <p:cNvSpPr/>
          <p:nvPr/>
        </p:nvSpPr>
        <p:spPr>
          <a:xfrm>
            <a:off x="440640" y="457200"/>
            <a:ext cx="9295920" cy="338040"/>
          </a:xfrm>
          <a:prstGeom prst="rect">
            <a:avLst/>
          </a:prstGeom>
          <a:noFill/>
          <a:ln w="0">
            <a:noFill/>
          </a:ln>
        </p:spPr>
        <p:style>
          <a:lnRef idx="0"/>
          <a:fillRef idx="0"/>
          <a:effectRef idx="0"/>
          <a:fontRef idx="minor"/>
        </p:style>
        <p:txBody>
          <a:bodyPr anchor="t">
            <a:noAutofit/>
          </a:bodyPr>
          <a:p>
            <a:pPr>
              <a:lnSpc>
                <a:spcPct val="90000"/>
              </a:lnSpc>
              <a:spcAft>
                <a:spcPts val="601"/>
              </a:spcAft>
              <a:buNone/>
            </a:pPr>
            <a:r>
              <a:rPr b="0" lang="en-US" sz="2400" spc="299" strike="noStrike">
                <a:solidFill>
                  <a:srgbClr val="000000"/>
                </a:solidFill>
                <a:latin typeface="Lato"/>
                <a:ea typeface="Lato"/>
              </a:rPr>
              <a:t>RAMMED EARTH PROCESS</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257" dur="indefinite" restart="never" nodeType="tmRoot">
          <p:childTnLst>
            <p:seq>
              <p:cTn id="258" dur="indefinite" nodeType="mainSeq">
                <p:childTnLst>
                  <p:par>
                    <p:cTn id="259" fill="hold">
                      <p:stCondLst>
                        <p:cond delay="indefinite"/>
                      </p:stCondLst>
                      <p:childTnLst>
                        <p:par>
                          <p:cTn id="260" fill="hold">
                            <p:stCondLst>
                              <p:cond delay="0"/>
                            </p:stCondLst>
                            <p:childTnLst>
                              <p:par>
                                <p:cTn id="261" nodeType="clickEffect" fill="hold" presetClass="entr" presetID="1">
                                  <p:stCondLst>
                                    <p:cond delay="0"/>
                                  </p:stCondLst>
                                  <p:childTnLst>
                                    <p:set>
                                      <p:cBhvr>
                                        <p:cTn id="262" dur="1" fill="hold">
                                          <p:stCondLst>
                                            <p:cond delay="0"/>
                                          </p:stCondLst>
                                        </p:cTn>
                                        <p:tgtEl>
                                          <p:spTgt spid="227"/>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nodeType="clickEffect" fill="hold" presetClass="entr" presetID="1">
                                  <p:stCondLst>
                                    <p:cond delay="0"/>
                                  </p:stCondLst>
                                  <p:childTnLst>
                                    <p:set>
                                      <p:cBhvr>
                                        <p:cTn id="266" dur="1" fill="hold">
                                          <p:stCondLst>
                                            <p:cond delay="0"/>
                                          </p:stCondLst>
                                        </p:cTn>
                                        <p:tgtEl>
                                          <p:spTgt spid="228"/>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nodeType="clickEffect" fill="hold" presetClass="entr" presetID="1">
                                  <p:stCondLst>
                                    <p:cond delay="0"/>
                                  </p:stCondLst>
                                  <p:childTnLst>
                                    <p:set>
                                      <p:cBhvr>
                                        <p:cTn id="270" dur="1" fill="hold">
                                          <p:stCondLst>
                                            <p:cond delay="0"/>
                                          </p:stCondLst>
                                        </p:cTn>
                                        <p:tgtEl>
                                          <p:spTgt spid="229"/>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nodeType="clickEffect" fill="hold" presetClass="entr" presetID="1">
                                  <p:stCondLst>
                                    <p:cond delay="0"/>
                                  </p:stCondLst>
                                  <p:childTnLst>
                                    <p:set>
                                      <p:cBhvr>
                                        <p:cTn id="274" dur="1" fill="hold">
                                          <p:stCondLst>
                                            <p:cond delay="0"/>
                                          </p:stCondLst>
                                        </p:cTn>
                                        <p:tgtEl>
                                          <p:spTgt spid="230"/>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nodeType="clickEffect" fill="hold" presetClass="entr" presetID="1">
                                  <p:stCondLst>
                                    <p:cond delay="0"/>
                                  </p:stCondLst>
                                  <p:childTnLst>
                                    <p:set>
                                      <p:cBhvr>
                                        <p:cTn id="278" dur="1" fill="hold">
                                          <p:stCondLst>
                                            <p:cond delay="0"/>
                                          </p:stCondLst>
                                        </p:cTn>
                                        <p:tgtEl>
                                          <p:spTgt spid="231"/>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nodeType="clickEffect" fill="hold" presetClass="entr" presetID="1">
                                  <p:stCondLst>
                                    <p:cond delay="0"/>
                                  </p:stCondLst>
                                  <p:childTnLst>
                                    <p:set>
                                      <p:cBhvr>
                                        <p:cTn id="282" dur="1" fill="hold">
                                          <p:stCondLst>
                                            <p:cond delay="0"/>
                                          </p:stCondLst>
                                        </p:cTn>
                                        <p:tgtEl>
                                          <p:spTgt spid="232"/>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1">
                                  <p:stCondLst>
                                    <p:cond delay="0"/>
                                  </p:stCondLst>
                                  <p:childTnLst>
                                    <p:set>
                                      <p:cBhvr>
                                        <p:cTn id="28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 descr="">
            <a:hlinkClick r:id="" action="ppaction://media"/>
          </p:cNvPr>
          <p:cNvPicPr/>
          <p:nvPr>
            <a:videoFile r:link="rId1"/>
            <p:extLst>
              <p:ext uri="{DAA4B4D4-6D71-4841-9C94-3DE7FCFB9230}">
                <p14:media r:link="rId2"/>
              </p:ext>
            </p:extLst>
          </p:nvPr>
        </p:nvPicPr>
        <p:blipFill>
          <a:blip r:embed="rId3"/>
          <a:stretch>
            <a:fillRect/>
          </a:stretch>
        </p:blipFill>
        <p:spPr>
          <a:xfrm>
            <a:off x="0" y="0"/>
            <a:ext cx="17339760" cy="9753120"/>
          </a:xfrm>
          <a:prstGeom prst="rect">
            <a:avLst/>
          </a:prstGeom>
          <a:ln w="0">
            <a:noFill/>
          </a:ln>
        </p:spPr>
      </p:pic>
    </p:spTree>
  </p:cSld>
  <mc:AlternateContent>
    <mc:Choice Requires="p14">
      <p:transition spd="slow" p14:dur="2000"/>
    </mc:Choice>
    <mc:Fallback>
      <p:transition spd="slow"/>
    </mc:Fallback>
  </mc:AlternateContent>
  <p:timing>
    <p:tnLst>
      <p:par>
        <p:cTn id="287" dur="indefinite" restart="never" nodeType="tmRoot">
          <p:childTnLst>
            <p:seq>
              <p:cTn id="288" dur="indefinite" nodeType="mainSeq">
                <p:childTnLst>
                  <p:par>
                    <p:cTn id="289" fill="hold">
                      <p:stCondLst>
                        <p:cond delay="0"/>
                      </p:stCondLst>
                      <p:childTnLst>
                        <p:par>
                          <p:cTn id="290" fill="hold">
                            <p:stCondLst>
                              <p:cond delay="0"/>
                            </p:stCondLst>
                            <p:childTnLst>
                              <p:par>
                                <p:cTn id="291" nodeType="afterEffect" fill="hold" presetClass="mediacall">
                                  <p:stCondLst>
                                    <p:cond delay="0"/>
                                  </p:stCondLst>
                                  <p:childTnLst>
                                    <p:cmd type="call" cmd="playFrom(0.0)">
                                      <p:cBhvr>
                                        <p:cTn id="292" dur="47584" fill="hold"/>
                                        <p:tgtEl>
                                          <p:spTgt spid="-1"/>
                                        </p:tgtEl>
                                      </p:cBhvr>
                                    </p:cmd>
                                  </p:childTnLst>
                                </p:cTn>
                              </p:par>
                            </p:childTnLst>
                          </p:cTn>
                        </p:par>
                      </p:childTnLst>
                    </p:cTn>
                  </p:par>
                </p:childTnLst>
              </p:cTn>
              <p:prevCondLst>
                <p:cond evt="onPrev">
                  <p:tgtEl>
                    <p:sldTgt/>
                  </p:tgtEl>
                </p:cond>
              </p:prevCondLst>
              <p:nextCondLst>
                <p:cond evt="onNext">
                  <p:tgtEl>
                    <p:sldTgt/>
                  </p:tgtEl>
                </p:cond>
              </p:nextCondLst>
            </p:seq>
            <p:seq>
              <p:cTn id="293" restart="whenNotActive" nodeType="interactiveSeq" fill="hold">
                <p:stCondLst>
                  <p:cond delay="0" evt="onClick">
                    <p:tgtEl>
                      <p:spTgt spid="-1"/>
                    </p:tgtEl>
                  </p:cond>
                </p:stCondLst>
                <p:childTnLst>
                  <p:par>
                    <p:cTn id="294" fill="hold">
                      <p:stCondLst>
                        <p:cond delay="0" evt="onClick">
                          <p:tgtEl>
                            <p:spTgt spid="-1"/>
                          </p:tgtEl>
                        </p:cond>
                      </p:stCondLst>
                      <p:childTnLst>
                        <p:par>
                          <p:cTn id="295" fill="hold">
                            <p:stCondLst>
                              <p:cond delay="0"/>
                            </p:stCondLst>
                            <p:childTnLst>
                              <p:par>
                                <p:cTn id="296" nodeType="clickEffect" fill="hold" presetClass="mediacall">
                                  <p:stCondLst>
                                    <p:cond delay="0"/>
                                  </p:stCondLst>
                                  <p:childTnLst>
                                    <p:cmd type="call" cmd="togglePause">
                                      <p:cBhvr>
                                        <p:cTn id="297" dur="1" fill="hold"/>
                                        <p:tgtEl>
                                          <p:spTgt spid="-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Picture 2" descr=""/>
          <p:cNvPicPr/>
          <p:nvPr/>
        </p:nvPicPr>
        <p:blipFill>
          <a:blip r:embed="rId1"/>
          <a:stretch/>
        </p:blipFill>
        <p:spPr>
          <a:xfrm>
            <a:off x="0" y="0"/>
            <a:ext cx="17339760" cy="9753120"/>
          </a:xfrm>
          <a:prstGeom prst="rect">
            <a:avLst/>
          </a:prstGeom>
          <a:ln w="0">
            <a:noFill/>
          </a:ln>
        </p:spPr>
      </p:pic>
      <p:sp>
        <p:nvSpPr>
          <p:cNvPr id="237" name="Rectangle 6"/>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238" name="TextBox 7"/>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TOMBAUGH OBSERVATORY [2026]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Picture 1" descr=""/>
          <p:cNvPicPr/>
          <p:nvPr/>
        </p:nvPicPr>
        <p:blipFill>
          <a:blip r:embed="rId1"/>
          <a:stretch/>
        </p:blipFill>
        <p:spPr>
          <a:xfrm>
            <a:off x="24840" y="-228600"/>
            <a:ext cx="17339760" cy="10016640"/>
          </a:xfrm>
          <a:prstGeom prst="rect">
            <a:avLst/>
          </a:prstGeom>
          <a:ln w="0">
            <a:noFill/>
          </a:ln>
        </p:spPr>
      </p:pic>
      <p:sp>
        <p:nvSpPr>
          <p:cNvPr id="240"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241" name="TextBox 3"/>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TOMBAUGH OBSERVATORY [2026]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Box 4"/>
          <p:cNvSpPr/>
          <p:nvPr/>
        </p:nvSpPr>
        <p:spPr>
          <a:xfrm>
            <a:off x="4626720" y="4724280"/>
            <a:ext cx="8136360" cy="304560"/>
          </a:xfrm>
          <a:prstGeom prst="rect">
            <a:avLst/>
          </a:prstGeom>
          <a:noFill/>
          <a:ln w="0">
            <a:noFill/>
          </a:ln>
        </p:spPr>
        <p:style>
          <a:lnRef idx="0"/>
          <a:fillRef idx="0"/>
          <a:effectRef idx="0"/>
          <a:fontRef idx="minor"/>
        </p:style>
        <p:txBody>
          <a:bodyPr anchor="t">
            <a:noAutofit/>
          </a:bodyPr>
          <a:p>
            <a:pPr algn="ctr">
              <a:lnSpc>
                <a:spcPct val="90000"/>
              </a:lnSpc>
              <a:spcAft>
                <a:spcPts val="601"/>
              </a:spcAft>
              <a:buNone/>
            </a:pPr>
            <a:r>
              <a:rPr b="0" lang="en-US" sz="2800" spc="599" strike="noStrike">
                <a:solidFill>
                  <a:srgbClr val="ffffff"/>
                </a:solidFill>
                <a:latin typeface="Century Gothic"/>
                <a:ea typeface="ＭＳ Ｐゴシック"/>
              </a:rPr>
              <a:t>THANK YOU</a:t>
            </a:r>
            <a:endParaRPr b="0" lang="en-US" sz="2800" spc="-1" strike="noStrike">
              <a:latin typeface="Arial"/>
            </a:endParaRPr>
          </a:p>
        </p:txBody>
      </p:sp>
      <p:pic>
        <p:nvPicPr>
          <p:cNvPr id="243" name="Picture 1" descr=""/>
          <p:cNvPicPr/>
          <p:nvPr/>
        </p:nvPicPr>
        <p:blipFill>
          <a:blip r:embed="rId1"/>
          <a:stretch/>
        </p:blipFill>
        <p:spPr>
          <a:xfrm>
            <a:off x="24840" y="-228600"/>
            <a:ext cx="17339760" cy="10016640"/>
          </a:xfrm>
          <a:prstGeom prst="rect">
            <a:avLst/>
          </a:prstGeom>
          <a:ln w="0">
            <a:noFill/>
          </a:ln>
        </p:spPr>
      </p:pic>
      <p:sp>
        <p:nvSpPr>
          <p:cNvPr id="244" name="Rectangle 2"/>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298" dur="indefinite" restart="never" nodeType="tmRoot">
          <p:childTnLst>
            <p:seq>
              <p:cTn id="299" dur="indefinite" nodeType="mainSeq">
                <p:childTnLst>
                  <p:par>
                    <p:cTn id="300" fill="hold">
                      <p:stCondLst>
                        <p:cond delay="0"/>
                      </p:stCondLst>
                      <p:childTnLst>
                        <p:par>
                          <p:cTn id="301" fill="hold">
                            <p:stCondLst>
                              <p:cond delay="0"/>
                            </p:stCondLst>
                            <p:childTnLst>
                              <p:par>
                                <p:cTn id="302" nodeType="withEffect" fill="hold" presetClass="exit" presetID="10">
                                  <p:stCondLst>
                                    <p:cond delay="0"/>
                                  </p:stCondLst>
                                  <p:childTnLst>
                                    <p:animEffect filter="fade" transition="out">
                                      <p:cBhvr additive="repl">
                                        <p:cTn id="303" dur="5000"/>
                                        <p:tgtEl>
                                          <p:spTgt spid="243"/>
                                        </p:tgtEl>
                                      </p:cBhvr>
                                    </p:animEffect>
                                    <p:set>
                                      <p:cBhvr>
                                        <p:cTn id="304" dur="1" fill="hold">
                                          <p:stCondLst>
                                            <p:cond delay="4999"/>
                                          </p:stCondLst>
                                        </p:cTn>
                                        <p:tgtEl>
                                          <p:spTgt spid="24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1" name="Picture 1" descr="Figure 20_AP Canopy Main.tif"/>
          <p:cNvPicPr/>
          <p:nvPr/>
        </p:nvPicPr>
        <p:blipFill>
          <a:blip r:embed="rId1"/>
          <a:stretch/>
        </p:blipFill>
        <p:spPr>
          <a:xfrm>
            <a:off x="0" y="0"/>
            <a:ext cx="17339760" cy="9753120"/>
          </a:xfrm>
          <a:prstGeom prst="rect">
            <a:avLst/>
          </a:prstGeom>
          <a:ln w="0">
            <a:noFill/>
          </a:ln>
        </p:spPr>
      </p:pic>
      <p:sp>
        <p:nvSpPr>
          <p:cNvPr id="62"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63" name="TextBox 2"/>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ARMITAGE PAVILION [2014]</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4" name="Picture 1" descr="SensoryPavilion2.tif"/>
          <p:cNvPicPr/>
          <p:nvPr/>
        </p:nvPicPr>
        <p:blipFill>
          <a:blip r:embed="rId1"/>
          <a:stretch/>
        </p:blipFill>
        <p:spPr>
          <a:xfrm>
            <a:off x="0" y="0"/>
            <a:ext cx="17339760" cy="9753120"/>
          </a:xfrm>
          <a:prstGeom prst="rect">
            <a:avLst/>
          </a:prstGeom>
          <a:ln w="0">
            <a:noFill/>
          </a:ln>
        </p:spPr>
      </p:pic>
      <p:sp>
        <p:nvSpPr>
          <p:cNvPr id="65" name="Rectangle 2"/>
          <p:cNvSpPr/>
          <p:nvPr/>
        </p:nvSpPr>
        <p:spPr>
          <a:xfrm>
            <a:off x="0" y="7924680"/>
            <a:ext cx="17339760" cy="1828440"/>
          </a:xfrm>
          <a:prstGeom prst="rect">
            <a:avLst/>
          </a:prstGeom>
          <a:gradFill rotWithShape="0">
            <a:gsLst>
              <a:gs pos="0">
                <a:srgbClr val="000000">
                  <a:alpha val="0"/>
                </a:srgbClr>
              </a:gs>
              <a:gs pos="100000">
                <a:srgbClr val="000000">
                  <a:alpha val="60000"/>
                </a:srgbClr>
              </a:gs>
            </a:gsLst>
            <a:lin ang="5400000"/>
          </a:gradFill>
          <a:ln w="25400">
            <a:noFill/>
          </a:ln>
        </p:spPr>
        <p:style>
          <a:lnRef idx="0"/>
          <a:fillRef idx="0"/>
          <a:effectRef idx="0"/>
          <a:fontRef idx="minor"/>
        </p:style>
      </p:sp>
      <p:sp>
        <p:nvSpPr>
          <p:cNvPr id="66"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SENSORY PAVILION [2016]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7" name="Picture 3" descr=""/>
          <p:cNvPicPr/>
          <p:nvPr/>
        </p:nvPicPr>
        <p:blipFill>
          <a:blip r:embed="rId1"/>
          <a:stretch/>
        </p:blipFill>
        <p:spPr>
          <a:xfrm>
            <a:off x="720" y="0"/>
            <a:ext cx="17339760" cy="9753120"/>
          </a:xfrm>
          <a:prstGeom prst="rect">
            <a:avLst/>
          </a:prstGeom>
          <a:ln w="0">
            <a:noFill/>
          </a:ln>
        </p:spPr>
      </p:pic>
      <p:sp>
        <p:nvSpPr>
          <p:cNvPr id="68" name="Rectangle 5"/>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69" name="TextBox 4"/>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CHALMERS CAFÉ [2017]</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0" name="Picture 1" descr=""/>
          <p:cNvPicPr/>
          <p:nvPr/>
        </p:nvPicPr>
        <p:blipFill>
          <a:blip r:embed="rId1"/>
          <a:stretch/>
        </p:blipFill>
        <p:spPr>
          <a:xfrm>
            <a:off x="0" y="0"/>
            <a:ext cx="17339760" cy="9753120"/>
          </a:xfrm>
          <a:prstGeom prst="rect">
            <a:avLst/>
          </a:prstGeom>
          <a:ln w="0">
            <a:noFill/>
          </a:ln>
        </p:spPr>
      </p:pic>
      <p:sp>
        <p:nvSpPr>
          <p:cNvPr id="71" name="Rectangle 3"/>
          <p:cNvSpPr/>
          <p:nvPr/>
        </p:nvSpPr>
        <p:spPr>
          <a:xfrm>
            <a:off x="0" y="7924680"/>
            <a:ext cx="17339760" cy="1828440"/>
          </a:xfrm>
          <a:prstGeom prst="rect">
            <a:avLst/>
          </a:prstGeom>
          <a:gradFill rotWithShape="0">
            <a:gsLst>
              <a:gs pos="0">
                <a:srgbClr val="000000">
                  <a:alpha val="0"/>
                </a:srgbClr>
              </a:gs>
              <a:gs pos="100000">
                <a:srgbClr val="000000">
                  <a:alpha val="50196"/>
                </a:srgbClr>
              </a:gs>
            </a:gsLst>
            <a:lin ang="5400000"/>
          </a:gradFill>
          <a:ln w="25400">
            <a:noFill/>
          </a:ln>
        </p:spPr>
        <p:style>
          <a:lnRef idx="0"/>
          <a:fillRef idx="0"/>
          <a:effectRef idx="0"/>
          <a:fontRef idx="minor"/>
        </p:style>
      </p:sp>
      <p:sp>
        <p:nvSpPr>
          <p:cNvPr id="72" name="TextBox 2"/>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ffffff"/>
                </a:solidFill>
                <a:latin typeface="Century Gothic"/>
                <a:ea typeface="ＭＳ Ｐゴシック"/>
              </a:rPr>
              <a:t>CHALMERS CAFÉ [2017]</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3" name="Picture 4" descr="A group of people in a room&#10;&#10;Description generated with very high confidence"/>
          <p:cNvPicPr/>
          <p:nvPr/>
        </p:nvPicPr>
        <p:blipFill>
          <a:blip r:embed="rId1"/>
          <a:stretch/>
        </p:blipFill>
        <p:spPr>
          <a:xfrm>
            <a:off x="0" y="0"/>
            <a:ext cx="17339760" cy="9753120"/>
          </a:xfrm>
          <a:prstGeom prst="rect">
            <a:avLst/>
          </a:prstGeom>
          <a:ln w="0">
            <a:noFill/>
          </a:ln>
        </p:spPr>
      </p:pic>
      <p:sp>
        <p:nvSpPr>
          <p:cNvPr id="74" name="TextBox 1"/>
          <p:cNvSpPr/>
          <p:nvPr/>
        </p:nvSpPr>
        <p:spPr>
          <a:xfrm>
            <a:off x="8974800" y="8991720"/>
            <a:ext cx="8136360" cy="304560"/>
          </a:xfrm>
          <a:prstGeom prst="rect">
            <a:avLst/>
          </a:prstGeom>
          <a:noFill/>
          <a:ln w="0">
            <a:noFill/>
          </a:ln>
        </p:spPr>
        <p:style>
          <a:lnRef idx="0"/>
          <a:fillRef idx="0"/>
          <a:effectRef idx="0"/>
          <a:fontRef idx="minor"/>
        </p:style>
        <p:txBody>
          <a:bodyPr anchor="t">
            <a:noAutofit/>
          </a:bodyPr>
          <a:p>
            <a:pPr algn="r">
              <a:lnSpc>
                <a:spcPct val="90000"/>
              </a:lnSpc>
              <a:spcAft>
                <a:spcPts val="601"/>
              </a:spcAft>
              <a:buNone/>
            </a:pPr>
            <a:r>
              <a:rPr b="0" lang="en-US" sz="1800" spc="599" strike="noStrike">
                <a:solidFill>
                  <a:srgbClr val="000000"/>
                </a:solidFill>
                <a:latin typeface="Century Gothic"/>
                <a:ea typeface="ＭＳ Ｐゴシック"/>
              </a:rPr>
              <a:t>MAKERSTUDIO [2018]</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bfbfbf"/>
      </a:lt2>
      <a:accent1>
        <a:srgbClr val="1b6bbc"/>
      </a:accent1>
      <a:accent2>
        <a:srgbClr val="42aac9"/>
      </a:accent2>
      <a:accent3>
        <a:srgbClr val="aaaaaa"/>
      </a:accent3>
      <a:accent4>
        <a:srgbClr val="dadada"/>
      </a:accent4>
      <a:accent5>
        <a:srgbClr val="abbada"/>
      </a:accent5>
      <a:accent6>
        <a:srgbClr val="3b9ab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bfbfbf"/>
      </a:lt2>
      <a:accent1>
        <a:srgbClr val="1b6bbc"/>
      </a:accent1>
      <a:accent2>
        <a:srgbClr val="42aac9"/>
      </a:accent2>
      <a:accent3>
        <a:srgbClr val="aaaaaa"/>
      </a:accent3>
      <a:accent4>
        <a:srgbClr val="dadada"/>
      </a:accent4>
      <a:accent5>
        <a:srgbClr val="abbada"/>
      </a:accent5>
      <a:accent6>
        <a:srgbClr val="3b9ab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3336</TotalTime>
  <Application>LibreOffice/7.3.7.2$Linux_X86_64 LibreOffice_project/30$Build-2</Application>
  <AppVersion>15.0000</AppVersion>
  <Words>4154</Words>
  <Paragraphs>233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2020-01-15T04:23:52Z</dcterms:created>
  <dc:creator>Kraus, Chad</dc:creator>
  <dc:description/>
  <dc:language>en-US</dc:language>
  <cp:lastModifiedBy/>
  <dcterms:modified xsi:type="dcterms:W3CDTF">2026-05-28T14:46:59Z</dcterms:modified>
  <cp:revision>151</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50</vt:i4>
  </property>
  <property fmtid="{D5CDD505-2E9C-101B-9397-08002B2CF9AE}" pid="4" name="PresentationFormat">
    <vt:lpwstr>Custom</vt:lpwstr>
  </property>
  <property fmtid="{D5CDD505-2E9C-101B-9397-08002B2CF9AE}" pid="5" name="Slides">
    <vt:i4>50</vt:i4>
  </property>
</Properties>
</file>